
<file path=[Content_Types].xml><?xml version="1.0" encoding="utf-8"?>
<Types xmlns="http://schemas.openxmlformats.org/package/2006/content-types">
  <Default Extension="emf" ContentType="image/x-emf"/>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3" r:id="rId1"/>
    <p:sldMasterId id="2147483915" r:id="rId2"/>
    <p:sldMasterId id="2147483918" r:id="rId3"/>
    <p:sldMasterId id="2147483850" r:id="rId4"/>
    <p:sldMasterId id="2147483862" r:id="rId5"/>
    <p:sldMasterId id="2147483913" r:id="rId6"/>
  </p:sldMasterIdLst>
  <p:notesMasterIdLst>
    <p:notesMasterId r:id="rId48"/>
  </p:notesMasterIdLst>
  <p:sldIdLst>
    <p:sldId id="297" r:id="rId7"/>
    <p:sldId id="340" r:id="rId8"/>
    <p:sldId id="347" r:id="rId9"/>
    <p:sldId id="350" r:id="rId10"/>
    <p:sldId id="273" r:id="rId11"/>
    <p:sldId id="264" r:id="rId12"/>
    <p:sldId id="265" r:id="rId13"/>
    <p:sldId id="266" r:id="rId14"/>
    <p:sldId id="267" r:id="rId15"/>
    <p:sldId id="268" r:id="rId16"/>
    <p:sldId id="269" r:id="rId17"/>
    <p:sldId id="270" r:id="rId18"/>
    <p:sldId id="271" r:id="rId19"/>
    <p:sldId id="272" r:id="rId20"/>
    <p:sldId id="257" r:id="rId21"/>
    <p:sldId id="258" r:id="rId22"/>
    <p:sldId id="346" r:id="rId23"/>
    <p:sldId id="275" r:id="rId24"/>
    <p:sldId id="259" r:id="rId25"/>
    <p:sldId id="300" r:id="rId26"/>
    <p:sldId id="302" r:id="rId27"/>
    <p:sldId id="304" r:id="rId28"/>
    <p:sldId id="306" r:id="rId29"/>
    <p:sldId id="288" r:id="rId30"/>
    <p:sldId id="289" r:id="rId31"/>
    <p:sldId id="278" r:id="rId32"/>
    <p:sldId id="279" r:id="rId33"/>
    <p:sldId id="290" r:id="rId34"/>
    <p:sldId id="291" r:id="rId35"/>
    <p:sldId id="280" r:id="rId36"/>
    <p:sldId id="292" r:id="rId37"/>
    <p:sldId id="293" r:id="rId38"/>
    <p:sldId id="308" r:id="rId39"/>
    <p:sldId id="281" r:id="rId40"/>
    <p:sldId id="309" r:id="rId41"/>
    <p:sldId id="310" r:id="rId42"/>
    <p:sldId id="311" r:id="rId43"/>
    <p:sldId id="282" r:id="rId44"/>
    <p:sldId id="283" r:id="rId45"/>
    <p:sldId id="285" r:id="rId46"/>
    <p:sldId id="28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93AE"/>
    <a:srgbClr val="407DD6"/>
    <a:srgbClr val="007AAA"/>
    <a:srgbClr val="3CA779"/>
    <a:srgbClr val="3DA8AA"/>
    <a:srgbClr val="3CA642"/>
    <a:srgbClr val="00A642"/>
    <a:srgbClr val="3CA600"/>
    <a:srgbClr val="78A600"/>
    <a:srgbClr val="A8D2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29"/>
    <p:restoredTop sz="78104"/>
  </p:normalViewPr>
  <p:slideViewPr>
    <p:cSldViewPr snapToGrid="0" snapToObjects="1">
      <p:cViewPr varScale="1">
        <p:scale>
          <a:sx n="140" d="100"/>
          <a:sy n="140" d="100"/>
        </p:scale>
        <p:origin x="704" y="192"/>
      </p:cViewPr>
      <p:guideLst/>
    </p:cSldViewPr>
  </p:slideViewPr>
  <p:notesTextViewPr>
    <p:cViewPr>
      <p:scale>
        <a:sx n="140" d="100"/>
        <a:sy n="14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F7B6A1-EE17-0842-8310-7997BBD73637}" type="datetimeFigureOut">
              <a:rPr lang="en-US" smtClean="0"/>
              <a:t>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DF21B5-3E7D-904C-A895-51270764F5F7}" type="slidenum">
              <a:rPr lang="en-US" smtClean="0"/>
              <a:t>‹#›</a:t>
            </a:fld>
            <a:endParaRPr lang="en-US"/>
          </a:p>
        </p:txBody>
      </p:sp>
    </p:spTree>
    <p:extLst>
      <p:ext uri="{BB962C8B-B14F-4D97-AF65-F5344CB8AC3E}">
        <p14:creationId xmlns:p14="http://schemas.microsoft.com/office/powerpoint/2010/main" val="2074912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hmhco.com/content/reading/common/reading_video_player/index.html?refid=kre_articulation_a_appl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hmhco.com/content/reading/common/reading_video_player/index.html?refid=kre_articulation_k_kid"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hmhco.com/content/reading/common/reading_video_player/index.html?refid=kre_articulation_d_do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hmhco.com/content/reading/common/reading_video_player/index.html?refid=kre_articulation_n_nest"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hmhco.com/content/reading/common/reading_video_player/index.html?refid=kre_articulation_p_penci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This PowerPoint file contains an instructional delivery tool for teachers who have purchased the </a:t>
            </a:r>
            <a:r>
              <a:rPr lang="en-US" i="1" dirty="0">
                <a:latin typeface="Arial" panose="020B0604020202020204" pitchFamily="34" charset="0"/>
                <a:cs typeface="Arial" panose="020B0604020202020204" pitchFamily="34" charset="0"/>
              </a:rPr>
              <a:t>HMH Into Reading </a:t>
            </a:r>
            <a:r>
              <a:rPr lang="en-US" dirty="0">
                <a:latin typeface="Arial" panose="020B0604020202020204" pitchFamily="34" charset="0"/>
                <a:cs typeface="Arial" panose="020B0604020202020204" pitchFamily="34" charset="0"/>
              </a:rPr>
              <a:t>program. These daily foundational skills lessons facilitate both in-class and remote delivery of the research-based approach in your Teacher’s Guide, following the program’s foundational skills scope and sequence.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First, view the slides when planning your lesson and use them to help anticipate children’s responses or prepare any additional materials you may want to have on hand. Decide which slides you will use with the class. The content on the slides is editable. During instruction, project the slides to children and use the suggested model language in the Notes to guide them through the lesson.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Because some of the slides may involve manipulating letter and word “tiles” as part of the instructional delivery, we recommend presenting the file in edit mode vs slide show mode.</a:t>
            </a:r>
          </a:p>
        </p:txBody>
      </p:sp>
      <p:sp>
        <p:nvSpPr>
          <p:cNvPr id="4" name="Slide Number Placeholder 3"/>
          <p:cNvSpPr>
            <a:spLocks noGrp="1"/>
          </p:cNvSpPr>
          <p:nvPr>
            <p:ph type="sldNum" sz="quarter" idx="5"/>
          </p:nvPr>
        </p:nvSpPr>
        <p:spPr/>
        <p:txBody>
          <a:bodyPr/>
          <a:lstStyle/>
          <a:p>
            <a:fld id="{78DF21B5-3E7D-904C-A895-51270764F5F7}" type="slidenum">
              <a:rPr lang="en-US" smtClean="0"/>
              <a:t>1</a:t>
            </a:fld>
            <a:endParaRPr lang="en-US"/>
          </a:p>
        </p:txBody>
      </p:sp>
    </p:spTree>
    <p:extLst>
      <p:ext uri="{BB962C8B-B14F-4D97-AF65-F5344CB8AC3E}">
        <p14:creationId xmlns:p14="http://schemas.microsoft.com/office/powerpoint/2010/main" val="1801794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b="1" dirty="0"/>
              <a:t>The word is </a:t>
            </a:r>
            <a:r>
              <a:rPr lang="en-US" b="1" i="1" dirty="0"/>
              <a:t>he</a:t>
            </a:r>
            <a:r>
              <a:rPr lang="en-US" b="1" dirty="0"/>
              <a:t>. Let’s follow the steps.</a:t>
            </a:r>
          </a:p>
          <a:p>
            <a:endParaRPr lang="en-US" b="1" dirty="0"/>
          </a:p>
          <a:p>
            <a:pPr marL="228600" indent="-228600">
              <a:buAutoNum type="arabicPeriod"/>
            </a:pPr>
            <a:r>
              <a:rPr lang="en-US" b="1" dirty="0"/>
              <a:t>Look at the word. Repeat the word after me, </a:t>
            </a:r>
            <a:r>
              <a:rPr lang="en-US" b="1" i="1" dirty="0"/>
              <a:t>he</a:t>
            </a:r>
            <a:r>
              <a:rPr lang="en-US" b="1" dirty="0"/>
              <a:t>. </a:t>
            </a:r>
          </a:p>
          <a:p>
            <a:pPr marL="228600" indent="-228600">
              <a:buAutoNum type="arabicPeriod"/>
            </a:pPr>
            <a:r>
              <a:rPr lang="en-US" b="1" i="1" dirty="0"/>
              <a:t>He</a:t>
            </a:r>
            <a:r>
              <a:rPr lang="en-US" b="1" dirty="0"/>
              <a:t>. </a:t>
            </a:r>
            <a:r>
              <a:rPr lang="en-US" b="1" i="1" dirty="0"/>
              <a:t>He is the boy who found the lost kitten. </a:t>
            </a:r>
            <a:r>
              <a:rPr lang="en-US" b="1" dirty="0"/>
              <a:t>Say the word again after me, </a:t>
            </a:r>
            <a:r>
              <a:rPr lang="en-US" b="1" i="1" dirty="0"/>
              <a:t>he</a:t>
            </a:r>
            <a:r>
              <a:rPr lang="en-US" b="1"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a:t>Look at the letters in the word. Let’s spell it aloud: h-e. The letter </a:t>
            </a:r>
            <a:r>
              <a:rPr lang="en-US" b="1" i="1" dirty="0"/>
              <a:t>e</a:t>
            </a:r>
            <a:r>
              <a:rPr lang="en-US" b="1" dirty="0"/>
              <a:t> stands for the long </a:t>
            </a:r>
            <a:r>
              <a:rPr lang="en-US" b="1" i="1" dirty="0"/>
              <a:t>e</a:t>
            </a:r>
            <a:r>
              <a:rPr lang="en-US" b="1" dirty="0"/>
              <a:t> sound, /</a:t>
            </a:r>
            <a:r>
              <a:rPr lang="en-US" b="1" dirty="0" err="1"/>
              <a:t>ē</a:t>
            </a:r>
            <a:r>
              <a:rPr lang="en-US" b="1" dirty="0"/>
              <a:t>/. Blend with me: /h/ /</a:t>
            </a:r>
            <a:r>
              <a:rPr lang="en-US" b="1" dirty="0" err="1"/>
              <a:t>ē</a:t>
            </a:r>
            <a:r>
              <a:rPr lang="en-US" b="1" dirty="0"/>
              <a:t>/, </a:t>
            </a:r>
            <a:r>
              <a:rPr lang="en-US" b="1" i="1" dirty="0"/>
              <a:t>he</a:t>
            </a:r>
            <a:r>
              <a:rPr lang="en-US" b="1"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i="0" dirty="0"/>
              <a:t>Now write the word </a:t>
            </a:r>
            <a:r>
              <a:rPr lang="en-US" b="1" i="1" dirty="0"/>
              <a:t>he</a:t>
            </a:r>
            <a:r>
              <a:rPr lang="en-US" b="1" i="0" dirty="0"/>
              <a:t>. Try to write it without looking. Then check it.</a:t>
            </a:r>
          </a:p>
          <a:p>
            <a:pPr marL="228600" indent="-228600">
              <a:buAutoNum type="arabicPeriod"/>
            </a:pPr>
            <a:endParaRPr lang="en-US" b="1" i="0" dirty="0"/>
          </a:p>
          <a:p>
            <a:pPr marL="0" indent="0">
              <a:buNone/>
            </a:pPr>
            <a:r>
              <a:rPr lang="en-US" b="1" i="0" dirty="0"/>
              <a:t>Are you ready for the next word?</a:t>
            </a:r>
          </a:p>
        </p:txBody>
      </p:sp>
      <p:sp>
        <p:nvSpPr>
          <p:cNvPr id="4" name="Slide Number Placeholder 3"/>
          <p:cNvSpPr>
            <a:spLocks noGrp="1"/>
          </p:cNvSpPr>
          <p:nvPr>
            <p:ph type="sldNum" sz="quarter" idx="5"/>
          </p:nvPr>
        </p:nvSpPr>
        <p:spPr/>
        <p:txBody>
          <a:bodyPr/>
          <a:lstStyle/>
          <a:p>
            <a:fld id="{78DF21B5-3E7D-904C-A895-51270764F5F7}" type="slidenum">
              <a:rPr lang="en-US" smtClean="0"/>
              <a:t>10</a:t>
            </a:fld>
            <a:endParaRPr lang="en-US"/>
          </a:p>
        </p:txBody>
      </p:sp>
    </p:spTree>
    <p:extLst>
      <p:ext uri="{BB962C8B-B14F-4D97-AF65-F5344CB8AC3E}">
        <p14:creationId xmlns:p14="http://schemas.microsoft.com/office/powerpoint/2010/main" val="2378140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b="1" dirty="0"/>
              <a:t>The word is </a:t>
            </a:r>
            <a:r>
              <a:rPr lang="en-US" b="1" i="1" dirty="0"/>
              <a:t>I</a:t>
            </a:r>
            <a:r>
              <a:rPr lang="en-US" b="1" dirty="0"/>
              <a:t>. Let’s follow the steps.</a:t>
            </a:r>
          </a:p>
          <a:p>
            <a:endParaRPr lang="en-US" b="1" dirty="0"/>
          </a:p>
          <a:p>
            <a:pPr marL="228600" indent="-228600">
              <a:buAutoNum type="arabicPeriod"/>
            </a:pPr>
            <a:r>
              <a:rPr lang="en-US" b="1" dirty="0"/>
              <a:t>Look at the word. Repeat the word after me, </a:t>
            </a:r>
            <a:r>
              <a:rPr lang="en-US" b="1" i="1" dirty="0"/>
              <a:t>I</a:t>
            </a:r>
            <a:r>
              <a:rPr lang="en-US" b="1" dirty="0"/>
              <a:t>. </a:t>
            </a:r>
          </a:p>
          <a:p>
            <a:pPr marL="228600" indent="-228600">
              <a:buAutoNum type="arabicPeriod"/>
            </a:pPr>
            <a:r>
              <a:rPr lang="en-US" b="1" i="1" dirty="0"/>
              <a:t>I</a:t>
            </a:r>
            <a:r>
              <a:rPr lang="en-US" b="1" dirty="0"/>
              <a:t>. </a:t>
            </a:r>
            <a:r>
              <a:rPr lang="en-US" b="1" i="1" dirty="0"/>
              <a:t>I like to visit my grandpa. </a:t>
            </a:r>
            <a:r>
              <a:rPr lang="en-US" b="1" dirty="0"/>
              <a:t>Say the word again after me, </a:t>
            </a:r>
            <a:r>
              <a:rPr lang="en-US" b="1" i="1" dirty="0"/>
              <a:t>I</a:t>
            </a:r>
            <a:r>
              <a:rPr lang="en-US" b="1"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a:t>Look at the letter in the word. Let’s spell it aloud: I. The letter </a:t>
            </a:r>
            <a:r>
              <a:rPr lang="en-US" b="1" i="1" dirty="0"/>
              <a:t>I</a:t>
            </a:r>
            <a:r>
              <a:rPr lang="en-US" b="1" dirty="0"/>
              <a:t> stands for the long </a:t>
            </a:r>
            <a:r>
              <a:rPr lang="en-US" b="1" i="1" dirty="0" err="1"/>
              <a:t>i</a:t>
            </a:r>
            <a:r>
              <a:rPr lang="en-US" b="1" dirty="0"/>
              <a:t> sound, /</a:t>
            </a:r>
            <a:r>
              <a:rPr lang="en-US" b="1" dirty="0" err="1"/>
              <a:t>ī</a:t>
            </a:r>
            <a:r>
              <a:rPr lang="en-US" b="1" dirty="0"/>
              <a:t>/. Repeat after me: /</a:t>
            </a:r>
            <a:r>
              <a:rPr lang="en-US" b="1" dirty="0" err="1"/>
              <a:t>ī</a:t>
            </a:r>
            <a:r>
              <a:rPr lang="en-US" b="1" dirty="0"/>
              <a:t>/, </a:t>
            </a:r>
            <a:r>
              <a:rPr lang="en-US" b="1" i="1" dirty="0"/>
              <a:t>I</a:t>
            </a:r>
            <a:r>
              <a:rPr lang="en-US" b="1" dirty="0"/>
              <a:t>.</a:t>
            </a:r>
            <a:endParaRPr lang="en-US" b="1" i="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i="0" dirty="0"/>
              <a:t>Now write the word </a:t>
            </a:r>
            <a:r>
              <a:rPr lang="en-US" b="1" i="1" dirty="0"/>
              <a:t>I</a:t>
            </a:r>
            <a:r>
              <a:rPr lang="en-US" b="1" i="0" dirty="0"/>
              <a:t>. Try to write it without looking. Then check it.</a:t>
            </a:r>
          </a:p>
          <a:p>
            <a:pPr marL="228600" indent="-228600">
              <a:buAutoNum type="arabicPeriod"/>
            </a:pPr>
            <a:endParaRPr lang="en-US" b="1" i="0" dirty="0"/>
          </a:p>
          <a:p>
            <a:pPr marL="0" indent="0">
              <a:buNone/>
            </a:pPr>
            <a:r>
              <a:rPr lang="en-US" b="1" i="0" dirty="0"/>
              <a:t>Are you ready for the next word?</a:t>
            </a:r>
          </a:p>
        </p:txBody>
      </p:sp>
      <p:sp>
        <p:nvSpPr>
          <p:cNvPr id="4" name="Slide Number Placeholder 3"/>
          <p:cNvSpPr>
            <a:spLocks noGrp="1"/>
          </p:cNvSpPr>
          <p:nvPr>
            <p:ph type="sldNum" sz="quarter" idx="5"/>
          </p:nvPr>
        </p:nvSpPr>
        <p:spPr/>
        <p:txBody>
          <a:bodyPr/>
          <a:lstStyle/>
          <a:p>
            <a:fld id="{78DF21B5-3E7D-904C-A895-51270764F5F7}" type="slidenum">
              <a:rPr lang="en-US" smtClean="0"/>
              <a:t>11</a:t>
            </a:fld>
            <a:endParaRPr lang="en-US"/>
          </a:p>
        </p:txBody>
      </p:sp>
    </p:spTree>
    <p:extLst>
      <p:ext uri="{BB962C8B-B14F-4D97-AF65-F5344CB8AC3E}">
        <p14:creationId xmlns:p14="http://schemas.microsoft.com/office/powerpoint/2010/main" val="638310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b="1" dirty="0"/>
              <a:t>The word is </a:t>
            </a:r>
            <a:r>
              <a:rPr lang="en-US" b="1" i="1" dirty="0"/>
              <a:t>my</a:t>
            </a:r>
            <a:r>
              <a:rPr lang="en-US" b="1" dirty="0"/>
              <a:t>. Let’s follow the steps.</a:t>
            </a:r>
          </a:p>
          <a:p>
            <a:endParaRPr lang="en-US" b="1" dirty="0"/>
          </a:p>
          <a:p>
            <a:pPr marL="228600" indent="-228600">
              <a:buAutoNum type="arabicPeriod"/>
            </a:pPr>
            <a:r>
              <a:rPr lang="en-US" b="1" dirty="0"/>
              <a:t>Look at the word. Repeat the word after me, </a:t>
            </a:r>
            <a:r>
              <a:rPr lang="en-US" b="1" i="1" dirty="0"/>
              <a:t>my</a:t>
            </a:r>
            <a:r>
              <a:rPr lang="en-US" b="1" dirty="0"/>
              <a:t>. </a:t>
            </a:r>
          </a:p>
          <a:p>
            <a:pPr marL="228600" indent="-228600">
              <a:buAutoNum type="arabicPeriod"/>
            </a:pPr>
            <a:r>
              <a:rPr lang="en-US" b="1" i="1" dirty="0"/>
              <a:t>My</a:t>
            </a:r>
            <a:r>
              <a:rPr lang="en-US" b="1" dirty="0"/>
              <a:t>. </a:t>
            </a:r>
            <a:r>
              <a:rPr lang="en-US" b="1" i="1" dirty="0"/>
              <a:t>I am proud of my brother. </a:t>
            </a:r>
            <a:r>
              <a:rPr lang="en-US" b="1" dirty="0"/>
              <a:t>Say the word again after me, </a:t>
            </a:r>
            <a:r>
              <a:rPr lang="en-US" b="1" i="1" dirty="0"/>
              <a:t>my</a:t>
            </a:r>
            <a:r>
              <a:rPr lang="en-US" b="1" dirty="0"/>
              <a:t>.</a:t>
            </a:r>
          </a:p>
          <a:p>
            <a:pPr marL="228600" indent="-228600">
              <a:buAutoNum type="arabicPeriod"/>
            </a:pPr>
            <a:r>
              <a:rPr lang="en-US" b="1" dirty="0"/>
              <a:t>Look at the letters in the word. Let’s spell it aloud: m-y. </a:t>
            </a:r>
            <a:r>
              <a:rPr lang="en-US" b="1" i="0" dirty="0"/>
              <a:t>The letter </a:t>
            </a:r>
            <a:r>
              <a:rPr lang="en-US" b="1" i="1" dirty="0"/>
              <a:t>y</a:t>
            </a:r>
            <a:r>
              <a:rPr lang="en-US" b="1" i="0" dirty="0"/>
              <a:t> stands for the long </a:t>
            </a:r>
            <a:r>
              <a:rPr lang="en-US" b="1" i="1" dirty="0" err="1"/>
              <a:t>i</a:t>
            </a:r>
            <a:r>
              <a:rPr lang="en-US" b="1" i="0" dirty="0"/>
              <a:t> sound, /</a:t>
            </a:r>
            <a:r>
              <a:rPr lang="en-US" b="1" i="0" dirty="0" err="1"/>
              <a:t>ī</a:t>
            </a:r>
            <a:r>
              <a:rPr lang="en-US" b="1" i="0" dirty="0"/>
              <a:t>/. Blend with me: /m/ /</a:t>
            </a:r>
            <a:r>
              <a:rPr lang="en-US" b="1" i="0" dirty="0" err="1"/>
              <a:t>ī</a:t>
            </a:r>
            <a:r>
              <a:rPr lang="en-US" b="1" i="0" dirty="0"/>
              <a:t>/, </a:t>
            </a:r>
            <a:r>
              <a:rPr lang="en-US" b="1" i="1" dirty="0"/>
              <a:t>my</a:t>
            </a:r>
            <a:r>
              <a:rPr lang="en-US" b="1" i="0" dirty="0"/>
              <a:t>.</a:t>
            </a:r>
            <a:endParaRPr lang="en-US" b="1" i="1" dirty="0"/>
          </a:p>
          <a:p>
            <a:pPr marL="228600" indent="-228600">
              <a:buAutoNum type="arabicPeriod"/>
            </a:pPr>
            <a:r>
              <a:rPr lang="en-US" b="1" i="0" dirty="0"/>
              <a:t>Now write the word </a:t>
            </a:r>
            <a:r>
              <a:rPr lang="en-US" b="1" i="1" dirty="0"/>
              <a:t>my</a:t>
            </a:r>
            <a:r>
              <a:rPr lang="en-US" b="1" i="0" dirty="0"/>
              <a:t>. Try to write it without looking. Then check it.</a:t>
            </a:r>
          </a:p>
          <a:p>
            <a:pPr marL="228600" indent="-228600">
              <a:buAutoNum type="arabicPeriod"/>
            </a:pPr>
            <a:endParaRPr lang="en-US"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Are you ready for the next word?</a:t>
            </a:r>
          </a:p>
          <a:p>
            <a:pPr marL="228600" indent="-228600">
              <a:buAutoNum type="arabicPeriod"/>
            </a:pPr>
            <a:endParaRPr lang="en-US" b="1" i="0" dirty="0"/>
          </a:p>
          <a:p>
            <a:pPr marL="0" indent="0">
              <a:buNone/>
            </a:pPr>
            <a:endParaRPr lang="en-US" b="1" i="0" dirty="0"/>
          </a:p>
        </p:txBody>
      </p:sp>
      <p:sp>
        <p:nvSpPr>
          <p:cNvPr id="4" name="Slide Number Placeholder 3"/>
          <p:cNvSpPr>
            <a:spLocks noGrp="1"/>
          </p:cNvSpPr>
          <p:nvPr>
            <p:ph type="sldNum" sz="quarter" idx="5"/>
          </p:nvPr>
        </p:nvSpPr>
        <p:spPr/>
        <p:txBody>
          <a:bodyPr/>
          <a:lstStyle/>
          <a:p>
            <a:fld id="{78DF21B5-3E7D-904C-A895-51270764F5F7}" type="slidenum">
              <a:rPr lang="en-US" smtClean="0"/>
              <a:t>12</a:t>
            </a:fld>
            <a:endParaRPr lang="en-US"/>
          </a:p>
        </p:txBody>
      </p:sp>
    </p:spTree>
    <p:extLst>
      <p:ext uri="{BB962C8B-B14F-4D97-AF65-F5344CB8AC3E}">
        <p14:creationId xmlns:p14="http://schemas.microsoft.com/office/powerpoint/2010/main" val="1469452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b="1" dirty="0"/>
              <a:t>The word is </a:t>
            </a:r>
            <a:r>
              <a:rPr lang="en-US" b="1" i="1" dirty="0"/>
              <a:t>was</a:t>
            </a:r>
            <a:r>
              <a:rPr lang="en-US" b="1" dirty="0"/>
              <a:t>. Let’s follow the steps.</a:t>
            </a:r>
          </a:p>
          <a:p>
            <a:endParaRPr lang="en-US" b="1" dirty="0"/>
          </a:p>
          <a:p>
            <a:pPr marL="228600" indent="-228600">
              <a:buAutoNum type="arabicPeriod"/>
            </a:pPr>
            <a:r>
              <a:rPr lang="en-US" b="1" dirty="0"/>
              <a:t>Look at the word. Repeat the word after me, </a:t>
            </a:r>
            <a:r>
              <a:rPr lang="en-US" b="1" i="1" dirty="0"/>
              <a:t>was</a:t>
            </a:r>
            <a:r>
              <a:rPr lang="en-US" b="1" dirty="0"/>
              <a:t>. </a:t>
            </a:r>
          </a:p>
          <a:p>
            <a:pPr marL="228600" indent="-228600">
              <a:buAutoNum type="arabicPeriod"/>
            </a:pPr>
            <a:r>
              <a:rPr lang="en-US" b="1" i="1" dirty="0"/>
              <a:t>Was</a:t>
            </a:r>
            <a:r>
              <a:rPr lang="en-US" b="1" dirty="0"/>
              <a:t>. </a:t>
            </a:r>
            <a:r>
              <a:rPr lang="en-US" b="1" i="1" dirty="0"/>
              <a:t>Yesterday was his birthday. </a:t>
            </a:r>
            <a:r>
              <a:rPr lang="en-US" b="1" dirty="0"/>
              <a:t>Say the word again after me, </a:t>
            </a:r>
            <a:r>
              <a:rPr lang="en-US" b="1" i="1" dirty="0"/>
              <a:t>was</a:t>
            </a:r>
            <a:r>
              <a:rPr lang="en-US" b="1" dirty="0"/>
              <a:t>.</a:t>
            </a:r>
          </a:p>
          <a:p>
            <a:pPr marL="228600" indent="-228600">
              <a:buAutoNum type="arabicPeriod"/>
            </a:pPr>
            <a:r>
              <a:rPr lang="en-US" b="1" dirty="0"/>
              <a:t>Look at the letters in the word. Let’s spell it aloud: w-a-s. </a:t>
            </a:r>
            <a:r>
              <a:rPr lang="en-US" b="1" i="0" dirty="0"/>
              <a:t>In this word, the letter </a:t>
            </a:r>
            <a:r>
              <a:rPr lang="en-US" b="1" i="1" dirty="0"/>
              <a:t>a</a:t>
            </a:r>
            <a:r>
              <a:rPr lang="en-US" b="1" i="0" dirty="0"/>
              <a:t> stands for the short </a:t>
            </a:r>
            <a:r>
              <a:rPr lang="en-US" b="1" i="1" dirty="0"/>
              <a:t>u</a:t>
            </a:r>
            <a:r>
              <a:rPr lang="en-US" b="1" i="0" dirty="0"/>
              <a:t> sound, /</a:t>
            </a:r>
            <a:r>
              <a:rPr lang="en-US" b="1" i="0" dirty="0" err="1"/>
              <a:t>ŭ</a:t>
            </a:r>
            <a:r>
              <a:rPr lang="en-US" b="1" i="0" dirty="0"/>
              <a:t>/. The letter </a:t>
            </a:r>
            <a:r>
              <a:rPr lang="en-US" b="1" i="1" dirty="0"/>
              <a:t>s</a:t>
            </a:r>
            <a:r>
              <a:rPr lang="en-US" b="1" i="0" dirty="0"/>
              <a:t> stands for the sound /z/. Blend with me: /w/ /</a:t>
            </a:r>
            <a:r>
              <a:rPr lang="en-US" b="1" i="0" dirty="0" err="1"/>
              <a:t>ŭ</a:t>
            </a:r>
            <a:r>
              <a:rPr lang="en-US" b="1" i="0" dirty="0"/>
              <a:t>/ /z/, </a:t>
            </a:r>
            <a:r>
              <a:rPr lang="en-US" b="1" i="1" dirty="0"/>
              <a:t>was</a:t>
            </a:r>
            <a:r>
              <a:rPr lang="en-US" b="1" i="0" dirty="0"/>
              <a:t>.</a:t>
            </a:r>
            <a:endParaRPr lang="en-US" b="1" i="1" dirty="0"/>
          </a:p>
          <a:p>
            <a:pPr marL="228600" indent="-228600">
              <a:buAutoNum type="arabicPeriod"/>
            </a:pPr>
            <a:r>
              <a:rPr lang="en-US" b="1" i="0" dirty="0"/>
              <a:t>Now write the word </a:t>
            </a:r>
            <a:r>
              <a:rPr lang="en-US" b="1" i="1" dirty="0"/>
              <a:t>was</a:t>
            </a:r>
            <a:r>
              <a:rPr lang="en-US" b="1" i="0" dirty="0"/>
              <a:t>. Try to write it without looking. Then check it.</a:t>
            </a:r>
          </a:p>
          <a:p>
            <a:pPr marL="228600" indent="-228600">
              <a:buAutoNum type="arabicPeriod"/>
            </a:pPr>
            <a:endParaRPr lang="en-US" b="1" i="0" dirty="0"/>
          </a:p>
        </p:txBody>
      </p:sp>
      <p:sp>
        <p:nvSpPr>
          <p:cNvPr id="4" name="Slide Number Placeholder 3"/>
          <p:cNvSpPr>
            <a:spLocks noGrp="1"/>
          </p:cNvSpPr>
          <p:nvPr>
            <p:ph type="sldNum" sz="quarter" idx="5"/>
          </p:nvPr>
        </p:nvSpPr>
        <p:spPr/>
        <p:txBody>
          <a:bodyPr/>
          <a:lstStyle/>
          <a:p>
            <a:fld id="{78DF21B5-3E7D-904C-A895-51270764F5F7}" type="slidenum">
              <a:rPr lang="en-US" smtClean="0"/>
              <a:t>13</a:t>
            </a:fld>
            <a:endParaRPr lang="en-US"/>
          </a:p>
        </p:txBody>
      </p:sp>
    </p:spTree>
    <p:extLst>
      <p:ext uri="{BB962C8B-B14F-4D97-AF65-F5344CB8AC3E}">
        <p14:creationId xmlns:p14="http://schemas.microsoft.com/office/powerpoint/2010/main" val="3072472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b="1" dirty="0"/>
              <a:t>Let’s read all the new words we learned together, starting on the first line: </a:t>
            </a:r>
            <a:r>
              <a:rPr lang="en-US" b="1" i="1" dirty="0"/>
              <a:t>a, first, good, had, he, I, my, was</a:t>
            </a:r>
            <a:r>
              <a:rPr lang="en-US" b="1" dirty="0"/>
              <a:t>.</a:t>
            </a:r>
          </a:p>
          <a:p>
            <a:endParaRPr lang="en-US" b="1" i="0" dirty="0"/>
          </a:p>
          <a:p>
            <a:r>
              <a:rPr lang="en-US" b="0" dirty="0"/>
              <a:t>Optional: Ask one or two volunteers to pick a word and use it in an oral sentence.</a:t>
            </a:r>
          </a:p>
          <a:p>
            <a:endParaRPr lang="en-US" b="0" dirty="0"/>
          </a:p>
          <a:p>
            <a:r>
              <a:rPr lang="en-US" b="0" dirty="0"/>
              <a:t>You may want to assign children to complete Know It, Show It page 15 for independent work.</a:t>
            </a:r>
          </a:p>
        </p:txBody>
      </p:sp>
      <p:sp>
        <p:nvSpPr>
          <p:cNvPr id="4" name="Slide Number Placeholder 3"/>
          <p:cNvSpPr>
            <a:spLocks noGrp="1"/>
          </p:cNvSpPr>
          <p:nvPr>
            <p:ph type="sldNum" sz="quarter" idx="5"/>
          </p:nvPr>
        </p:nvSpPr>
        <p:spPr/>
        <p:txBody>
          <a:bodyPr/>
          <a:lstStyle/>
          <a:p>
            <a:fld id="{78DF21B5-3E7D-904C-A895-51270764F5F7}" type="slidenum">
              <a:rPr lang="en-US" smtClean="0"/>
              <a:t>14</a:t>
            </a:fld>
            <a:endParaRPr lang="en-US"/>
          </a:p>
        </p:txBody>
      </p:sp>
    </p:spTree>
    <p:extLst>
      <p:ext uri="{BB962C8B-B14F-4D97-AF65-F5344CB8AC3E}">
        <p14:creationId xmlns:p14="http://schemas.microsoft.com/office/powerpoint/2010/main" val="662766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a:t>
            </a:r>
            <a:r>
              <a:rPr lang="en-US" b="1" dirty="0"/>
              <a:t>Now let’s play with the sounds in words!</a:t>
            </a:r>
            <a:endParaRPr lang="en-US" dirty="0"/>
          </a:p>
          <a:p>
            <a:endParaRPr lang="en-US" dirty="0"/>
          </a:p>
        </p:txBody>
      </p:sp>
      <p:sp>
        <p:nvSpPr>
          <p:cNvPr id="4" name="Slide Number Placeholder 3"/>
          <p:cNvSpPr>
            <a:spLocks noGrp="1"/>
          </p:cNvSpPr>
          <p:nvPr>
            <p:ph type="sldNum" sz="quarter" idx="5"/>
          </p:nvPr>
        </p:nvSpPr>
        <p:spPr/>
        <p:txBody>
          <a:bodyPr/>
          <a:lstStyle/>
          <a:p>
            <a:fld id="{78DF21B5-3E7D-904C-A895-51270764F5F7}" type="slidenum">
              <a:rPr lang="en-US" smtClean="0"/>
              <a:t>15</a:t>
            </a:fld>
            <a:endParaRPr lang="en-US"/>
          </a:p>
        </p:txBody>
      </p:sp>
    </p:spTree>
    <p:extLst>
      <p:ext uri="{BB962C8B-B14F-4D97-AF65-F5344CB8AC3E}">
        <p14:creationId xmlns:p14="http://schemas.microsoft.com/office/powerpoint/2010/main" val="4051627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The activity on this slide is blending onset and rime.)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a:t>
            </a:r>
            <a:r>
              <a:rPr lang="en-US" b="1" i="1" dirty="0"/>
              <a:t> </a:t>
            </a:r>
            <a:r>
              <a:rPr lang="en-US" b="1" i="0" dirty="0"/>
              <a:t>Remember that words can be broken into chunks, and you know how to blend chunks to say words. I will say a word in two chunks: the beginning and the rest of the word. I want you to help me say the word. Listen while I do the first one: </a:t>
            </a:r>
            <a:r>
              <a:rPr lang="en-US" sz="1200" b="1" kern="1200" dirty="0">
                <a:solidFill>
                  <a:schemeClr val="tx1"/>
                </a:solidFill>
                <a:effectLst/>
                <a:latin typeface="+mn-lt"/>
                <a:ea typeface="+mn-ea"/>
                <a:cs typeface="+mn-cs"/>
              </a:rPr>
              <a:t>/k/ /</a:t>
            </a:r>
            <a:r>
              <a:rPr lang="en-US" sz="1200" b="1" i="0" kern="1200" dirty="0" err="1">
                <a:solidFill>
                  <a:schemeClr val="tx1"/>
                </a:solidFill>
                <a:effectLst/>
                <a:latin typeface="+mn-lt"/>
                <a:ea typeface="+mn-ea"/>
                <a:cs typeface="+mn-cs"/>
              </a:rPr>
              <a:t>är</a:t>
            </a:r>
            <a:r>
              <a:rPr lang="en-US" sz="1200" b="1" kern="1200" dirty="0" err="1">
                <a:solidFill>
                  <a:schemeClr val="tx1"/>
                </a:solidFill>
                <a:effectLst/>
                <a:latin typeface="+mn-lt"/>
                <a:ea typeface="+mn-ea"/>
                <a:cs typeface="+mn-cs"/>
              </a:rPr>
              <a:t>d</a:t>
            </a:r>
            <a:r>
              <a:rPr lang="en-US" sz="1200" b="1" kern="1200" dirty="0">
                <a:solidFill>
                  <a:schemeClr val="tx1"/>
                </a:solidFill>
                <a:effectLst/>
                <a:latin typeface="+mn-lt"/>
                <a:ea typeface="+mn-ea"/>
                <a:cs typeface="+mn-cs"/>
              </a:rPr>
              <a:t>/. I can blend the two chunks together to say the word. /k/ /</a:t>
            </a:r>
            <a:r>
              <a:rPr lang="en-US" sz="1200" b="1" i="0" kern="1200" dirty="0" err="1">
                <a:solidFill>
                  <a:schemeClr val="tx1"/>
                </a:solidFill>
                <a:effectLst/>
                <a:latin typeface="+mn-lt"/>
                <a:ea typeface="+mn-ea"/>
                <a:cs typeface="+mn-cs"/>
              </a:rPr>
              <a:t>är</a:t>
            </a:r>
            <a:r>
              <a:rPr lang="en-US" sz="1200" b="1" kern="1200" dirty="0" err="1">
                <a:solidFill>
                  <a:schemeClr val="tx1"/>
                </a:solidFill>
                <a:effectLst/>
                <a:latin typeface="+mn-lt"/>
                <a:ea typeface="+mn-ea"/>
                <a:cs typeface="+mn-cs"/>
              </a:rPr>
              <a:t>d</a:t>
            </a:r>
            <a:r>
              <a:rPr lang="en-US" sz="1200" b="1"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card</a:t>
            </a:r>
            <a:r>
              <a:rPr lang="en-US" sz="1200" b="1" kern="1200" dirty="0">
                <a:solidFill>
                  <a:schemeClr val="tx1"/>
                </a:solidFill>
                <a:effectLst/>
                <a:latin typeface="+mn-lt"/>
                <a:ea typeface="+mn-ea"/>
                <a:cs typeface="+mn-cs"/>
              </a:rPr>
              <a:t>. The word is </a:t>
            </a:r>
            <a:r>
              <a:rPr lang="en-US" sz="1200" b="1" i="1" kern="1200" dirty="0">
                <a:solidFill>
                  <a:schemeClr val="tx1"/>
                </a:solidFill>
                <a:effectLst/>
                <a:latin typeface="+mn-lt"/>
                <a:ea typeface="+mn-ea"/>
                <a:cs typeface="+mn-cs"/>
              </a:rPr>
              <a:t>card</a:t>
            </a:r>
            <a:r>
              <a:rPr lang="en-US" sz="1200" b="1"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Now you try it: /m/ /</a:t>
            </a:r>
            <a:r>
              <a:rPr lang="en-US" sz="1200" b="1" kern="1200" dirty="0" err="1">
                <a:solidFill>
                  <a:schemeClr val="tx1"/>
                </a:solidFill>
                <a:effectLst/>
                <a:latin typeface="+mn-lt"/>
                <a:ea typeface="+mn-ea"/>
                <a:cs typeface="+mn-cs"/>
              </a:rPr>
              <a:t>ān</a:t>
            </a:r>
            <a:r>
              <a:rPr lang="en-US" sz="1200" b="1" kern="1200" dirty="0">
                <a:solidFill>
                  <a:schemeClr val="tx1"/>
                </a:solidFill>
                <a:effectLst/>
                <a:latin typeface="+mn-lt"/>
                <a:ea typeface="+mn-ea"/>
                <a:cs typeface="+mn-cs"/>
              </a:rPr>
              <a:t>/. What is the word? </a:t>
            </a:r>
            <a:r>
              <a:rPr lang="en-US" sz="1200" i="1" kern="1200" dirty="0">
                <a:solidFill>
                  <a:schemeClr val="tx1"/>
                </a:solidFill>
                <a:effectLst/>
                <a:latin typeface="+mn-lt"/>
                <a:ea typeface="+mn-ea"/>
                <a:cs typeface="+mn-cs"/>
              </a:rPr>
              <a:t>(main)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Nice work! Let’s keep going. As you blend word chunks to say words, pat your head if the word you say matches one of the pictures. Not all the words you say will have a picture match. Blend these word chunks to say the word: </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/p/ /</a:t>
            </a:r>
            <a:r>
              <a:rPr lang="en-US" sz="1200" b="1" kern="1200" dirty="0" err="1">
                <a:solidFill>
                  <a:schemeClr val="tx1"/>
                </a:solidFill>
                <a:effectLst/>
                <a:latin typeface="+mn-lt"/>
                <a:ea typeface="+mn-ea"/>
                <a:cs typeface="+mn-cs"/>
              </a:rPr>
              <a:t>ĕn</a:t>
            </a:r>
            <a:r>
              <a:rPr lang="en-US" sz="1200" b="1"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(pen)</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/m/ /</a:t>
            </a:r>
            <a:r>
              <a:rPr lang="en-US" sz="1200" b="1" kern="1200" dirty="0" err="1">
                <a:solidFill>
                  <a:schemeClr val="tx1"/>
                </a:solidFill>
                <a:effectLst/>
                <a:latin typeface="+mn-lt"/>
                <a:ea typeface="+mn-ea"/>
                <a:cs typeface="+mn-cs"/>
              </a:rPr>
              <a:t>ŏp</a:t>
            </a:r>
            <a:r>
              <a:rPr lang="en-US" sz="1200" b="1"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(mop)</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/t/ /</a:t>
            </a:r>
            <a:r>
              <a:rPr lang="en-US" sz="1200" b="1" kern="1200" dirty="0" err="1">
                <a:solidFill>
                  <a:schemeClr val="tx1"/>
                </a:solidFill>
                <a:effectLst/>
                <a:latin typeface="+mn-lt"/>
                <a:ea typeface="+mn-ea"/>
                <a:cs typeface="+mn-cs"/>
              </a:rPr>
              <a:t>āp</a:t>
            </a:r>
            <a:r>
              <a:rPr lang="en-US" sz="1200" b="1"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(tape)</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/k/ /</a:t>
            </a:r>
            <a:r>
              <a:rPr lang="en-US" sz="1200" b="1" kern="1200" dirty="0" err="1">
                <a:solidFill>
                  <a:schemeClr val="tx1"/>
                </a:solidFill>
                <a:effectLst/>
                <a:latin typeface="+mn-lt"/>
                <a:ea typeface="+mn-ea"/>
                <a:cs typeface="+mn-cs"/>
              </a:rPr>
              <a:t>īt</a:t>
            </a:r>
            <a:r>
              <a:rPr lang="en-US" sz="1200" b="1"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(kite)</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/s/ /</a:t>
            </a:r>
            <a:r>
              <a:rPr lang="en-US" sz="1200" b="1" kern="1200" dirty="0" err="1">
                <a:solidFill>
                  <a:schemeClr val="tx1"/>
                </a:solidFill>
                <a:effectLst/>
                <a:latin typeface="+mn-lt"/>
                <a:ea typeface="+mn-ea"/>
                <a:cs typeface="+mn-cs"/>
              </a:rPr>
              <a:t>ăd</a:t>
            </a:r>
            <a:r>
              <a:rPr lang="en-US" sz="1200" b="1"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(sad)</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/n/ /</a:t>
            </a:r>
            <a:r>
              <a:rPr lang="en-US" sz="1200" b="1" kern="1200" dirty="0" err="1">
                <a:solidFill>
                  <a:schemeClr val="tx1"/>
                </a:solidFill>
                <a:effectLst/>
                <a:latin typeface="+mn-lt"/>
                <a:ea typeface="+mn-ea"/>
                <a:cs typeface="+mn-cs"/>
              </a:rPr>
              <a:t>ōz</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(nose)</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/b/ /</a:t>
            </a:r>
            <a:r>
              <a:rPr lang="en-US" sz="1200" b="1" kern="1200" dirty="0" err="1">
                <a:solidFill>
                  <a:schemeClr val="tx1"/>
                </a:solidFill>
                <a:effectLst/>
                <a:latin typeface="+mn-lt"/>
                <a:ea typeface="+mn-ea"/>
                <a:cs typeface="+mn-cs"/>
              </a:rPr>
              <a:t>ăt</a:t>
            </a:r>
            <a:r>
              <a:rPr lang="en-US" sz="1200" b="1"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(bat)</a:t>
            </a:r>
          </a:p>
          <a:p>
            <a:pPr marL="171450" indent="-171450">
              <a:buFont typeface="Arial" panose="020B0604020202020204" pitchFamily="34" charset="0"/>
              <a:buChar cha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p>
        </p:txBody>
      </p:sp>
      <p:sp>
        <p:nvSpPr>
          <p:cNvPr id="4" name="Slide Number Placeholder 3"/>
          <p:cNvSpPr>
            <a:spLocks noGrp="1"/>
          </p:cNvSpPr>
          <p:nvPr>
            <p:ph type="sldNum" sz="quarter" idx="5"/>
          </p:nvPr>
        </p:nvSpPr>
        <p:spPr/>
        <p:txBody>
          <a:bodyPr/>
          <a:lstStyle/>
          <a:p>
            <a:fld id="{78DF21B5-3E7D-904C-A895-51270764F5F7}" type="slidenum">
              <a:rPr lang="en-US" smtClean="0"/>
              <a:t>16</a:t>
            </a:fld>
            <a:endParaRPr lang="en-US"/>
          </a:p>
        </p:txBody>
      </p:sp>
    </p:spTree>
    <p:extLst>
      <p:ext uri="{BB962C8B-B14F-4D97-AF65-F5344CB8AC3E}">
        <p14:creationId xmlns:p14="http://schemas.microsoft.com/office/powerpoint/2010/main" val="1770389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(Note: You may want to incorporate the movement for blending phonemes from the bank of movements used in the Warm-Up Routines into the following slide(s). If you choose not to use the movement, skip or delete this slide.)</a:t>
            </a:r>
          </a:p>
        </p:txBody>
      </p:sp>
      <p:sp>
        <p:nvSpPr>
          <p:cNvPr id="4" name="Slide Number Placeholder 3"/>
          <p:cNvSpPr>
            <a:spLocks noGrp="1"/>
          </p:cNvSpPr>
          <p:nvPr>
            <p:ph type="sldNum" sz="quarter" idx="5"/>
          </p:nvPr>
        </p:nvSpPr>
        <p:spPr/>
        <p:txBody>
          <a:bodyPr/>
          <a:lstStyle/>
          <a:p>
            <a:fld id="{78DF21B5-3E7D-904C-A895-51270764F5F7}" type="slidenum">
              <a:rPr lang="en-US" smtClean="0"/>
              <a:t>17</a:t>
            </a:fld>
            <a:endParaRPr lang="en-US" dirty="0"/>
          </a:p>
        </p:txBody>
      </p:sp>
    </p:spTree>
    <p:extLst>
      <p:ext uri="{BB962C8B-B14F-4D97-AF65-F5344CB8AC3E}">
        <p14:creationId xmlns:p14="http://schemas.microsoft.com/office/powerpoint/2010/main" val="3096110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The activity on this slide is blending phonemes.)</a:t>
            </a:r>
          </a:p>
          <a:p>
            <a:endParaRPr lang="en-US" dirty="0"/>
          </a:p>
          <a:p>
            <a:r>
              <a:rPr lang="en-US" dirty="0"/>
              <a:t>Say: </a:t>
            </a:r>
            <a:r>
              <a:rPr lang="en-US" b="1" dirty="0"/>
              <a:t>Remember you also know how to blend all the sounds in a word to say the word. </a:t>
            </a:r>
            <a:r>
              <a:rPr lang="en-US" sz="1200" b="1" kern="1200" dirty="0">
                <a:solidFill>
                  <a:schemeClr val="tx1"/>
                </a:solidFill>
                <a:effectLst/>
                <a:latin typeface="+mn-lt"/>
                <a:ea typeface="+mn-ea"/>
                <a:cs typeface="+mn-cs"/>
              </a:rPr>
              <a:t>I will say all the sounds in a word, and you will blend the sounds to say the word. I will do the first one. Listen, the sounds are: /</a:t>
            </a:r>
            <a:r>
              <a:rPr lang="en-US" sz="1200" b="1" kern="1200" dirty="0" err="1">
                <a:solidFill>
                  <a:schemeClr val="tx1"/>
                </a:solidFill>
                <a:effectLst/>
                <a:latin typeface="+mn-lt"/>
                <a:ea typeface="+mn-ea"/>
                <a:cs typeface="+mn-cs"/>
              </a:rPr>
              <a:t>ĭ</a:t>
            </a:r>
            <a:r>
              <a:rPr lang="en-US" sz="1200" b="1" kern="1200" dirty="0">
                <a:solidFill>
                  <a:schemeClr val="tx1"/>
                </a:solidFill>
                <a:effectLst/>
                <a:latin typeface="+mn-lt"/>
                <a:ea typeface="+mn-ea"/>
                <a:cs typeface="+mn-cs"/>
              </a:rPr>
              <a:t>/ /n/. When I blend /</a:t>
            </a:r>
            <a:r>
              <a:rPr lang="en-US" sz="1200" b="1" kern="1200" dirty="0" err="1">
                <a:solidFill>
                  <a:schemeClr val="tx1"/>
                </a:solidFill>
                <a:effectLst/>
                <a:latin typeface="+mn-lt"/>
                <a:ea typeface="+mn-ea"/>
                <a:cs typeface="+mn-cs"/>
              </a:rPr>
              <a:t>ĭ</a:t>
            </a:r>
            <a:r>
              <a:rPr lang="en-US" sz="1200" b="1" kern="1200" dirty="0">
                <a:solidFill>
                  <a:schemeClr val="tx1"/>
                </a:solidFill>
                <a:effectLst/>
                <a:latin typeface="+mn-lt"/>
                <a:ea typeface="+mn-ea"/>
                <a:cs typeface="+mn-cs"/>
              </a:rPr>
              <a:t>/ and /n/, I say the word </a:t>
            </a:r>
            <a:r>
              <a:rPr lang="en-US" sz="1200" b="1" i="1" kern="1200" dirty="0">
                <a:solidFill>
                  <a:schemeClr val="tx1"/>
                </a:solidFill>
                <a:effectLst/>
                <a:latin typeface="+mn-lt"/>
                <a:ea typeface="+mn-ea"/>
                <a:cs typeface="+mn-cs"/>
              </a:rPr>
              <a:t>in</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ĭ</a:t>
            </a:r>
            <a:r>
              <a:rPr lang="en-US" sz="1200" b="1" kern="1200" dirty="0">
                <a:solidFill>
                  <a:schemeClr val="tx1"/>
                </a:solidFill>
                <a:effectLst/>
                <a:latin typeface="+mn-lt"/>
                <a:ea typeface="+mn-ea"/>
                <a:cs typeface="+mn-cs"/>
              </a:rPr>
              <a:t>/ /n/, </a:t>
            </a:r>
            <a:r>
              <a:rPr lang="en-US" sz="1200" b="1" i="1" kern="1200" dirty="0">
                <a:solidFill>
                  <a:schemeClr val="tx1"/>
                </a:solidFill>
                <a:effectLst/>
                <a:latin typeface="+mn-lt"/>
                <a:ea typeface="+mn-ea"/>
                <a:cs typeface="+mn-cs"/>
              </a:rPr>
              <a:t>in</a:t>
            </a:r>
            <a:r>
              <a:rPr lang="en-US" sz="1200" b="1"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p>
          <a:p>
            <a:r>
              <a:rPr lang="en-US" b="1" i="0" dirty="0"/>
              <a:t>Are you ready to try? Listen: </a:t>
            </a:r>
            <a:r>
              <a:rPr lang="en-US" sz="1200" b="1" i="0" kern="1200" dirty="0">
                <a:solidFill>
                  <a:schemeClr val="tx1"/>
                </a:solidFill>
                <a:effectLst/>
                <a:latin typeface="+mn-lt"/>
                <a:ea typeface="+mn-ea"/>
                <a:cs typeface="+mn-cs"/>
              </a:rPr>
              <a:t>/</a:t>
            </a:r>
            <a:r>
              <a:rPr lang="en-US" sz="1200" b="1" i="0" kern="1200" dirty="0" err="1">
                <a:solidFill>
                  <a:schemeClr val="tx1"/>
                </a:solidFill>
                <a:effectLst/>
                <a:latin typeface="+mn-lt"/>
                <a:ea typeface="+mn-ea"/>
                <a:cs typeface="+mn-cs"/>
              </a:rPr>
              <a:t>ă</a:t>
            </a:r>
            <a:r>
              <a:rPr lang="en-US" sz="1200" b="1" i="0" kern="1200" dirty="0">
                <a:solidFill>
                  <a:schemeClr val="tx1"/>
                </a:solidFill>
                <a:effectLst/>
                <a:latin typeface="+mn-lt"/>
                <a:ea typeface="+mn-ea"/>
                <a:cs typeface="+mn-cs"/>
              </a:rPr>
              <a:t>/ /t/. What’s the word? </a:t>
            </a:r>
            <a:r>
              <a:rPr lang="en-US" sz="1200" b="0" i="1" kern="1200" dirty="0">
                <a:solidFill>
                  <a:schemeClr val="tx1"/>
                </a:solidFill>
                <a:effectLst/>
                <a:latin typeface="+mn-lt"/>
                <a:ea typeface="+mn-ea"/>
                <a:cs typeface="+mn-cs"/>
              </a:rPr>
              <a:t>(at) </a:t>
            </a:r>
            <a:r>
              <a:rPr lang="en-US" sz="1200" b="1" i="0" kern="1200" dirty="0">
                <a:solidFill>
                  <a:schemeClr val="tx1"/>
                </a:solidFill>
                <a:effectLst/>
                <a:latin typeface="+mn-lt"/>
                <a:ea typeface="+mn-ea"/>
                <a:cs typeface="+mn-cs"/>
              </a:rPr>
              <a:t>Very good!</a:t>
            </a:r>
          </a:p>
          <a:p>
            <a:endParaRPr lang="en-US" sz="1200" b="1" i="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Let’s see if you can blend the sounds to say these words. As you blend and say a word, see if the word you say matches a picture. Not every word you say has a picture match, so pay attention. Ready? Blend these sounds: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a:t>
            </a:r>
            <a:r>
              <a:rPr lang="en-US" sz="1200" b="1" kern="1200" dirty="0" err="1">
                <a:solidFill>
                  <a:schemeClr val="tx1"/>
                </a:solidFill>
                <a:effectLst/>
                <a:latin typeface="+mn-lt"/>
                <a:ea typeface="+mn-ea"/>
                <a:cs typeface="+mn-cs"/>
              </a:rPr>
              <a:t>ē</a:t>
            </a:r>
            <a:r>
              <a:rPr lang="en-US" sz="1200" b="1" kern="1200" dirty="0">
                <a:solidFill>
                  <a:schemeClr val="tx1"/>
                </a:solidFill>
                <a:effectLst/>
                <a:latin typeface="+mn-lt"/>
                <a:ea typeface="+mn-ea"/>
                <a:cs typeface="+mn-cs"/>
              </a:rPr>
              <a:t>/ /l/ </a:t>
            </a:r>
            <a:r>
              <a:rPr lang="en-US" sz="1200" i="1" kern="1200" dirty="0">
                <a:solidFill>
                  <a:schemeClr val="tx1"/>
                </a:solidFill>
                <a:effectLst/>
                <a:latin typeface="+mn-lt"/>
                <a:ea typeface="+mn-ea"/>
                <a:cs typeface="+mn-cs"/>
              </a:rPr>
              <a:t>(eel)</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a:t>
            </a:r>
            <a:r>
              <a:rPr lang="en-US" sz="1200" b="1" kern="1200" dirty="0" err="1">
                <a:solidFill>
                  <a:schemeClr val="tx1"/>
                </a:solidFill>
                <a:effectLst/>
                <a:latin typeface="+mn-lt"/>
                <a:ea typeface="+mn-ea"/>
                <a:cs typeface="+mn-cs"/>
              </a:rPr>
              <a:t>ŏ</a:t>
            </a:r>
            <a:r>
              <a:rPr lang="en-US" sz="1200" b="1" kern="1200" dirty="0">
                <a:solidFill>
                  <a:schemeClr val="tx1"/>
                </a:solidFill>
                <a:effectLst/>
                <a:latin typeface="+mn-lt"/>
                <a:ea typeface="+mn-ea"/>
                <a:cs typeface="+mn-cs"/>
              </a:rPr>
              <a:t>/ /n/ </a:t>
            </a:r>
            <a:r>
              <a:rPr lang="en-US" sz="1200" i="1" kern="1200" dirty="0">
                <a:solidFill>
                  <a:schemeClr val="tx1"/>
                </a:solidFill>
                <a:effectLst/>
                <a:latin typeface="+mn-lt"/>
                <a:ea typeface="+mn-ea"/>
                <a:cs typeface="+mn-cs"/>
              </a:rPr>
              <a:t>(on)</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/b/ /</a:t>
            </a:r>
            <a:r>
              <a:rPr lang="en-US" sz="1200" b="1" kern="1200" dirty="0" err="1">
                <a:solidFill>
                  <a:schemeClr val="tx1"/>
                </a:solidFill>
                <a:effectLst/>
                <a:latin typeface="+mn-lt"/>
                <a:ea typeface="+mn-ea"/>
                <a:cs typeface="+mn-cs"/>
              </a:rPr>
              <a:t>ĕ</a:t>
            </a:r>
            <a:r>
              <a:rPr lang="en-US" sz="1200" b="1" kern="1200" dirty="0">
                <a:solidFill>
                  <a:schemeClr val="tx1"/>
                </a:solidFill>
                <a:effectLst/>
                <a:latin typeface="+mn-lt"/>
                <a:ea typeface="+mn-ea"/>
                <a:cs typeface="+mn-cs"/>
              </a:rPr>
              <a:t>/ /l/ </a:t>
            </a:r>
            <a:r>
              <a:rPr lang="en-US" sz="1200" i="1" kern="1200" dirty="0">
                <a:solidFill>
                  <a:schemeClr val="tx1"/>
                </a:solidFill>
                <a:effectLst/>
                <a:latin typeface="+mn-lt"/>
                <a:ea typeface="+mn-ea"/>
                <a:cs typeface="+mn-cs"/>
              </a:rPr>
              <a:t>(bell)</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/f/ /</a:t>
            </a:r>
            <a:r>
              <a:rPr lang="en-US" sz="1200" b="1" kern="1200" dirty="0" err="1">
                <a:solidFill>
                  <a:schemeClr val="tx1"/>
                </a:solidFill>
                <a:effectLst/>
                <a:latin typeface="+mn-lt"/>
                <a:ea typeface="+mn-ea"/>
                <a:cs typeface="+mn-cs"/>
              </a:rPr>
              <a:t>ŭ</a:t>
            </a:r>
            <a:r>
              <a:rPr lang="en-US" sz="1200" b="1" kern="1200" dirty="0">
                <a:solidFill>
                  <a:schemeClr val="tx1"/>
                </a:solidFill>
                <a:effectLst/>
                <a:latin typeface="+mn-lt"/>
                <a:ea typeface="+mn-ea"/>
                <a:cs typeface="+mn-cs"/>
              </a:rPr>
              <a:t>/ /n/ </a:t>
            </a:r>
            <a:r>
              <a:rPr lang="en-US" sz="1200" i="1" kern="1200" dirty="0">
                <a:solidFill>
                  <a:schemeClr val="tx1"/>
                </a:solidFill>
                <a:effectLst/>
                <a:latin typeface="+mn-lt"/>
                <a:ea typeface="+mn-ea"/>
                <a:cs typeface="+mn-cs"/>
              </a:rPr>
              <a:t>(fun)</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a:t>
            </a:r>
            <a:r>
              <a:rPr lang="en-US" sz="1200" b="1" kern="1200" dirty="0" err="1">
                <a:solidFill>
                  <a:schemeClr val="tx1"/>
                </a:solidFill>
                <a:effectLst/>
                <a:latin typeface="+mn-lt"/>
                <a:ea typeface="+mn-ea"/>
                <a:cs typeface="+mn-cs"/>
              </a:rPr>
              <a:t>ĕ</a:t>
            </a:r>
            <a:r>
              <a:rPr lang="en-US" sz="1200" b="1" kern="1200" dirty="0">
                <a:solidFill>
                  <a:schemeClr val="tx1"/>
                </a:solidFill>
                <a:effectLst/>
                <a:latin typeface="+mn-lt"/>
                <a:ea typeface="+mn-ea"/>
                <a:cs typeface="+mn-cs"/>
              </a:rPr>
              <a:t>/ /g/ </a:t>
            </a:r>
            <a:r>
              <a:rPr lang="en-US" sz="1200" i="1" kern="1200" dirty="0">
                <a:solidFill>
                  <a:schemeClr val="tx1"/>
                </a:solidFill>
                <a:effectLst/>
                <a:latin typeface="+mn-lt"/>
                <a:ea typeface="+mn-ea"/>
                <a:cs typeface="+mn-cs"/>
              </a:rPr>
              <a:t>(egg)</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/f/ /</a:t>
            </a:r>
            <a:r>
              <a:rPr lang="en-US" sz="1200" b="1" kern="1200" dirty="0" err="1">
                <a:solidFill>
                  <a:schemeClr val="tx1"/>
                </a:solidFill>
                <a:effectLst/>
                <a:latin typeface="+mn-lt"/>
                <a:ea typeface="+mn-ea"/>
                <a:cs typeface="+mn-cs"/>
              </a:rPr>
              <a:t>ĭ</a:t>
            </a:r>
            <a:r>
              <a:rPr lang="en-US" sz="1200" b="1" kern="1200" dirty="0">
                <a:solidFill>
                  <a:schemeClr val="tx1"/>
                </a:solidFill>
                <a:effectLst/>
                <a:latin typeface="+mn-lt"/>
                <a:ea typeface="+mn-ea"/>
                <a:cs typeface="+mn-cs"/>
              </a:rPr>
              <a:t>/ /l/ </a:t>
            </a:r>
            <a:r>
              <a:rPr lang="en-US" sz="1200" i="1" kern="1200" dirty="0">
                <a:solidFill>
                  <a:schemeClr val="tx1"/>
                </a:solidFill>
                <a:effectLst/>
                <a:latin typeface="+mn-lt"/>
                <a:ea typeface="+mn-ea"/>
                <a:cs typeface="+mn-cs"/>
              </a:rPr>
              <a:t>(fill)</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/g/ /</a:t>
            </a:r>
            <a:r>
              <a:rPr lang="en-US" sz="1200" b="1" kern="1200" dirty="0" err="1">
                <a:solidFill>
                  <a:schemeClr val="tx1"/>
                </a:solidFill>
                <a:effectLst/>
                <a:latin typeface="+mn-lt"/>
                <a:ea typeface="+mn-ea"/>
                <a:cs typeface="+mn-cs"/>
              </a:rPr>
              <a:t>ā</a:t>
            </a:r>
            <a:r>
              <a:rPr lang="en-US" sz="1200" b="1" kern="1200" dirty="0">
                <a:solidFill>
                  <a:schemeClr val="tx1"/>
                </a:solidFill>
                <a:effectLst/>
                <a:latin typeface="+mn-lt"/>
                <a:ea typeface="+mn-ea"/>
                <a:cs typeface="+mn-cs"/>
              </a:rPr>
              <a:t>/ /t/ </a:t>
            </a:r>
            <a:r>
              <a:rPr lang="en-US" sz="1200" i="1" kern="1200" dirty="0">
                <a:solidFill>
                  <a:schemeClr val="tx1"/>
                </a:solidFill>
                <a:effectLst/>
                <a:latin typeface="+mn-lt"/>
                <a:ea typeface="+mn-ea"/>
                <a:cs typeface="+mn-cs"/>
              </a:rPr>
              <a:t>(gate)</a:t>
            </a:r>
          </a:p>
          <a:p>
            <a:pPr marL="171450" indent="-171450">
              <a:buFont typeface="Arial" panose="020B0604020202020204" pitchFamily="34" charset="0"/>
              <a:buChar char="•"/>
            </a:pPr>
            <a:endParaRPr lang="en-US" sz="1200" i="1"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Very good blending sounds!</a:t>
            </a:r>
          </a:p>
          <a:p>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p>
        </p:txBody>
      </p:sp>
      <p:sp>
        <p:nvSpPr>
          <p:cNvPr id="4" name="Slide Number Placeholder 3"/>
          <p:cNvSpPr>
            <a:spLocks noGrp="1"/>
          </p:cNvSpPr>
          <p:nvPr>
            <p:ph type="sldNum" sz="quarter" idx="5"/>
          </p:nvPr>
        </p:nvSpPr>
        <p:spPr/>
        <p:txBody>
          <a:bodyPr/>
          <a:lstStyle/>
          <a:p>
            <a:fld id="{78DF21B5-3E7D-904C-A895-51270764F5F7}" type="slidenum">
              <a:rPr lang="en-US" smtClean="0"/>
              <a:t>18</a:t>
            </a:fld>
            <a:endParaRPr lang="en-US"/>
          </a:p>
        </p:txBody>
      </p:sp>
    </p:spTree>
    <p:extLst>
      <p:ext uri="{BB962C8B-B14F-4D97-AF65-F5344CB8AC3E}">
        <p14:creationId xmlns:p14="http://schemas.microsoft.com/office/powerpoint/2010/main" val="43619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a:t>
            </a:r>
            <a:r>
              <a:rPr lang="en-US" b="1" i="1" dirty="0"/>
              <a:t>Alligator</a:t>
            </a:r>
            <a:r>
              <a:rPr lang="en-US" b="1" dirty="0"/>
              <a:t> begins with the short </a:t>
            </a:r>
            <a:r>
              <a:rPr lang="en-US" b="1" i="1" dirty="0"/>
              <a:t>a</a:t>
            </a:r>
            <a:r>
              <a:rPr lang="en-US" b="1" dirty="0"/>
              <a:t> sound, /</a:t>
            </a:r>
            <a:r>
              <a:rPr lang="en-US" sz="1200" b="1" kern="1200" dirty="0" err="1">
                <a:solidFill>
                  <a:schemeClr val="tx1"/>
                </a:solidFill>
                <a:effectLst/>
                <a:latin typeface="+mn-lt"/>
                <a:ea typeface="+mn-ea"/>
                <a:cs typeface="+mn-cs"/>
              </a:rPr>
              <a:t>ă</a:t>
            </a:r>
            <a:r>
              <a:rPr lang="en-US" sz="1200" b="1" kern="1200" dirty="0">
                <a:solidFill>
                  <a:schemeClr val="tx1"/>
                </a:solidFill>
                <a:effectLst/>
                <a:latin typeface="+mn-lt"/>
                <a:ea typeface="+mn-ea"/>
                <a:cs typeface="+mn-cs"/>
              </a:rPr>
              <a:t>/. The letter </a:t>
            </a:r>
            <a:r>
              <a:rPr lang="en-US" sz="1200" b="1" i="1" kern="1200" dirty="0">
                <a:solidFill>
                  <a:schemeClr val="tx1"/>
                </a:solidFill>
                <a:effectLst/>
                <a:latin typeface="+mn-lt"/>
                <a:ea typeface="+mn-ea"/>
                <a:cs typeface="+mn-cs"/>
              </a:rPr>
              <a:t>a</a:t>
            </a:r>
            <a:r>
              <a:rPr lang="en-US" sz="1200" b="1" kern="1200" dirty="0">
                <a:solidFill>
                  <a:schemeClr val="tx1"/>
                </a:solidFill>
                <a:effectLst/>
                <a:latin typeface="+mn-lt"/>
                <a:ea typeface="+mn-ea"/>
                <a:cs typeface="+mn-cs"/>
              </a:rPr>
              <a:t> can stand for the sound </a:t>
            </a:r>
            <a:r>
              <a:rPr lang="en-US" b="1" dirty="0"/>
              <a:t>/</a:t>
            </a:r>
            <a:r>
              <a:rPr lang="en-US" sz="1200" b="1" kern="1200" dirty="0" err="1">
                <a:solidFill>
                  <a:schemeClr val="tx1"/>
                </a:solidFill>
                <a:effectLst/>
                <a:latin typeface="+mn-lt"/>
                <a:ea typeface="+mn-ea"/>
                <a:cs typeface="+mn-cs"/>
              </a:rPr>
              <a:t>ă</a:t>
            </a:r>
            <a:r>
              <a:rPr lang="en-US" sz="1200" b="1" kern="1200" dirty="0">
                <a:solidFill>
                  <a:schemeClr val="tx1"/>
                </a:solidFill>
                <a:effectLst/>
                <a:latin typeface="+mn-lt"/>
                <a:ea typeface="+mn-ea"/>
                <a:cs typeface="+mn-cs"/>
              </a:rPr>
              <a:t>/ at the beginning or in the middle of a word.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Look at the word: </a:t>
            </a:r>
            <a:r>
              <a:rPr lang="en-US" sz="1200" b="1" i="0" kern="1200" dirty="0">
                <a:solidFill>
                  <a:schemeClr val="tx1"/>
                </a:solidFill>
                <a:effectLst/>
                <a:latin typeface="+mn-lt"/>
                <a:ea typeface="+mn-ea"/>
                <a:cs typeface="+mn-cs"/>
              </a:rPr>
              <a:t>/</a:t>
            </a:r>
            <a:r>
              <a:rPr lang="en-US" sz="1200" b="1" i="0" kern="1200" dirty="0" err="1">
                <a:solidFill>
                  <a:schemeClr val="tx1"/>
                </a:solidFill>
                <a:effectLst/>
                <a:latin typeface="+mn-lt"/>
                <a:ea typeface="+mn-ea"/>
                <a:cs typeface="+mn-cs"/>
              </a:rPr>
              <a:t>ă</a:t>
            </a:r>
            <a:r>
              <a:rPr lang="en-US" sz="1200" b="1" i="0" kern="1200" dirty="0">
                <a:solidFill>
                  <a:schemeClr val="tx1"/>
                </a:solidFill>
                <a:effectLst/>
                <a:latin typeface="+mn-lt"/>
                <a:ea typeface="+mn-ea"/>
                <a:cs typeface="+mn-cs"/>
              </a:rPr>
              <a:t>/ /t/, </a:t>
            </a:r>
            <a:r>
              <a:rPr lang="en-US" sz="1200" b="1" i="1" kern="1200" dirty="0">
                <a:solidFill>
                  <a:schemeClr val="tx1"/>
                </a:solidFill>
                <a:effectLst/>
                <a:latin typeface="+mn-lt"/>
                <a:ea typeface="+mn-ea"/>
                <a:cs typeface="+mn-cs"/>
              </a:rPr>
              <a:t>at</a:t>
            </a:r>
            <a:r>
              <a:rPr lang="en-US" b="1" i="0" dirty="0"/>
              <a:t>. Remember, </a:t>
            </a:r>
            <a:r>
              <a:rPr lang="en-US" b="1" i="1" dirty="0"/>
              <a:t>a</a:t>
            </a:r>
            <a:r>
              <a:rPr lang="en-US" b="1" i="0" dirty="0"/>
              <a:t> is a vowel, so it can stand for many sounds, and </a:t>
            </a:r>
            <a:r>
              <a:rPr lang="en-US" b="1" i="1" dirty="0"/>
              <a:t>t</a:t>
            </a:r>
            <a:r>
              <a:rPr lang="en-US" b="1" i="0" dirty="0"/>
              <a:t> is a consonant. </a:t>
            </a:r>
            <a:r>
              <a:rPr lang="en-US" sz="1200" b="1" kern="1200" dirty="0">
                <a:solidFill>
                  <a:schemeClr val="tx1"/>
                </a:solidFill>
                <a:effectLst/>
                <a:latin typeface="+mn-lt"/>
                <a:ea typeface="+mn-ea"/>
                <a:cs typeface="+mn-cs"/>
              </a:rPr>
              <a:t>When there is only one vowel in a word, and it is followed by a consonant, the vowel usually stands for the short vowel sound.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Use an Articulation Video to show children how to articulate the /</a:t>
            </a:r>
            <a:r>
              <a:rPr lang="en-US" sz="1200" b="0" kern="1200" dirty="0" err="1">
                <a:solidFill>
                  <a:schemeClr val="tx1"/>
                </a:solidFill>
                <a:effectLst/>
                <a:latin typeface="+mn-lt"/>
                <a:ea typeface="+mn-ea"/>
                <a:cs typeface="+mn-cs"/>
              </a:rPr>
              <a:t>ă</a:t>
            </a:r>
            <a:r>
              <a:rPr lang="en-US" sz="1200" b="0" kern="1200" dirty="0">
                <a:solidFill>
                  <a:schemeClr val="tx1"/>
                </a:solidFill>
                <a:effectLst/>
                <a:latin typeface="+mn-lt"/>
                <a:ea typeface="+mn-ea"/>
                <a:cs typeface="+mn-cs"/>
              </a:rPr>
              <a:t>/ sound. </a:t>
            </a:r>
            <a:r>
              <a:rPr lang="en-US" dirty="0"/>
              <a:t>If you are logged into </a:t>
            </a:r>
            <a:r>
              <a:rPr lang="en-US" i="1" dirty="0"/>
              <a:t>Ed: Your Friend in Learning, </a:t>
            </a:r>
            <a:r>
              <a:rPr lang="en-US" dirty="0"/>
              <a:t>you can copy and paste this link to access the video: </a:t>
            </a:r>
            <a:r>
              <a:rPr lang="en-US" dirty="0">
                <a:hlinkClick r:id="rId3"/>
              </a:rPr>
              <a:t>https://www.hmhco.com/content/reading/common/reading_video_player/index.html?refid=kre_articulation_a_apple</a:t>
            </a:r>
            <a:r>
              <a:rPr lang="en-US" dirty="0"/>
              <a:t>.</a:t>
            </a: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78DF21B5-3E7D-904C-A895-51270764F5F7}" type="slidenum">
              <a:rPr lang="en-US" smtClean="0"/>
              <a:t>19</a:t>
            </a:fld>
            <a:endParaRPr lang="en-US"/>
          </a:p>
        </p:txBody>
      </p:sp>
    </p:spTree>
    <p:extLst>
      <p:ext uri="{BB962C8B-B14F-4D97-AF65-F5344CB8AC3E}">
        <p14:creationId xmlns:p14="http://schemas.microsoft.com/office/powerpoint/2010/main" val="3397078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(Note: The activity on this slide is isolating phonemes. If children are not ready, or you prefer to have them try this activity after more formal instruction on phonemes, you can skip these slides.)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Say: </a:t>
            </a:r>
            <a:r>
              <a:rPr lang="en-US" sz="1200" b="1" kern="1200" dirty="0">
                <a:solidFill>
                  <a:schemeClr val="tx1"/>
                </a:solidFill>
                <a:effectLst/>
                <a:latin typeface="+mn-lt"/>
                <a:ea typeface="+mn-ea"/>
                <a:cs typeface="+mn-cs"/>
              </a:rPr>
              <a:t>Let’s warm up by listening for sounds in words! We’re going to move a finger up when we say a specific sound in a word. The hand on the screen shows us what to do.</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I’ll do the first one. The word is </a:t>
            </a:r>
            <a:r>
              <a:rPr lang="en-US" sz="1200" b="1" i="1" kern="1200" dirty="0">
                <a:solidFill>
                  <a:schemeClr val="tx1"/>
                </a:solidFill>
                <a:effectLst/>
                <a:latin typeface="+mn-lt"/>
                <a:ea typeface="+mn-ea"/>
                <a:cs typeface="+mn-cs"/>
              </a:rPr>
              <a:t>pan.</a:t>
            </a:r>
            <a:r>
              <a:rPr lang="en-US" sz="1200" b="1" kern="1200" dirty="0">
                <a:solidFill>
                  <a:schemeClr val="tx1"/>
                </a:solidFill>
                <a:effectLst/>
                <a:latin typeface="+mn-lt"/>
                <a:ea typeface="+mn-ea"/>
                <a:cs typeface="+mn-cs"/>
              </a:rPr>
              <a:t> I will listen for the sound at the beginning of </a:t>
            </a:r>
            <a:r>
              <a:rPr lang="en-US" sz="1200" b="1" i="1" kern="1200" dirty="0">
                <a:solidFill>
                  <a:schemeClr val="tx1"/>
                </a:solidFill>
                <a:effectLst/>
                <a:latin typeface="+mn-lt"/>
                <a:ea typeface="+mn-ea"/>
                <a:cs typeface="+mn-cs"/>
              </a:rPr>
              <a:t>pan.</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Do the movement as you isolate the first sound.</a:t>
            </a:r>
            <a:r>
              <a:rPr lang="en-US" sz="1200" b="1"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Pan.</a:t>
            </a:r>
            <a:r>
              <a:rPr lang="en-US" sz="1200" b="1" kern="1200" dirty="0">
                <a:solidFill>
                  <a:schemeClr val="tx1"/>
                </a:solidFill>
                <a:effectLst/>
                <a:latin typeface="+mn-lt"/>
                <a:ea typeface="+mn-ea"/>
                <a:cs typeface="+mn-cs"/>
              </a:rPr>
              <a:t> The sound at the beginning is /p/.</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Now let’s all listen for specific sounds in words together! Remember to do the movement. Ready?</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i="1" kern="1200" dirty="0">
                <a:solidFill>
                  <a:schemeClr val="tx1"/>
                </a:solidFill>
                <a:effectLst/>
                <a:latin typeface="+mn-lt"/>
                <a:ea typeface="+mn-ea"/>
                <a:cs typeface="+mn-cs"/>
              </a:rPr>
              <a:t>Sad.</a:t>
            </a:r>
            <a:r>
              <a:rPr lang="en-US" sz="1200" b="1" kern="1200" dirty="0">
                <a:solidFill>
                  <a:schemeClr val="tx1"/>
                </a:solidFill>
                <a:effectLst/>
                <a:latin typeface="+mn-lt"/>
                <a:ea typeface="+mn-ea"/>
                <a:cs typeface="+mn-cs"/>
              </a:rPr>
              <a:t> What is the sound at the beginning of </a:t>
            </a:r>
            <a:r>
              <a:rPr lang="en-US" sz="1200" b="1" i="1" kern="1200" dirty="0">
                <a:solidFill>
                  <a:schemeClr val="tx1"/>
                </a:solidFill>
                <a:effectLst/>
                <a:latin typeface="+mn-lt"/>
                <a:ea typeface="+mn-ea"/>
                <a:cs typeface="+mn-cs"/>
              </a:rPr>
              <a:t>sad? </a:t>
            </a:r>
            <a:r>
              <a:rPr lang="en-US" sz="1200" b="1" kern="1200" dirty="0">
                <a:solidFill>
                  <a:schemeClr val="tx1"/>
                </a:solidFill>
                <a:effectLst/>
                <a:latin typeface="+mn-lt"/>
                <a:ea typeface="+mn-ea"/>
                <a:cs typeface="+mn-cs"/>
              </a:rPr>
              <a:t>Say the word and point out the sound at the beginning. </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sad, </a:t>
            </a:r>
            <a:r>
              <a:rPr lang="en-US" sz="1200" i="1" kern="1200" dirty="0">
                <a:solidFill>
                  <a:schemeClr val="tx1"/>
                </a:solidFill>
                <a:effectLst/>
                <a:latin typeface="+mn-lt"/>
                <a:ea typeface="+mn-ea"/>
                <a:cs typeface="+mn-cs"/>
              </a:rPr>
              <a:t>/s/)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i="1" kern="1200" dirty="0">
                <a:solidFill>
                  <a:schemeClr val="tx1"/>
                </a:solidFill>
                <a:effectLst/>
                <a:latin typeface="+mn-lt"/>
                <a:ea typeface="+mn-ea"/>
                <a:cs typeface="+mn-cs"/>
              </a:rPr>
              <a:t>Cat.</a:t>
            </a:r>
            <a:r>
              <a:rPr lang="en-US" sz="1200" b="1" kern="1200" dirty="0">
                <a:solidFill>
                  <a:schemeClr val="tx1"/>
                </a:solidFill>
                <a:effectLst/>
                <a:latin typeface="+mn-lt"/>
                <a:ea typeface="+mn-ea"/>
                <a:cs typeface="+mn-cs"/>
              </a:rPr>
              <a:t> What is the sound at the beginning of </a:t>
            </a:r>
            <a:r>
              <a:rPr lang="en-US" sz="1200" b="1" i="1" kern="1200" dirty="0">
                <a:solidFill>
                  <a:schemeClr val="tx1"/>
                </a:solidFill>
                <a:effectLst/>
                <a:latin typeface="+mn-lt"/>
                <a:ea typeface="+mn-ea"/>
                <a:cs typeface="+mn-cs"/>
              </a:rPr>
              <a:t>cat? </a:t>
            </a:r>
            <a:r>
              <a:rPr lang="en-US" sz="1200" b="1" kern="1200" dirty="0">
                <a:solidFill>
                  <a:schemeClr val="tx1"/>
                </a:solidFill>
                <a:effectLst/>
                <a:latin typeface="+mn-lt"/>
                <a:ea typeface="+mn-ea"/>
                <a:cs typeface="+mn-cs"/>
              </a:rPr>
              <a:t>Say the word and point out the sound at the beginning. </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cat, </a:t>
            </a:r>
            <a:r>
              <a:rPr lang="en-US" sz="1200" i="1" kern="1200" dirty="0">
                <a:solidFill>
                  <a:schemeClr val="tx1"/>
                </a:solidFill>
                <a:effectLst/>
                <a:latin typeface="+mn-lt"/>
                <a:ea typeface="+mn-ea"/>
                <a:cs typeface="+mn-cs"/>
              </a:rPr>
              <a:t>/k/)</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i="1" kern="1200" dirty="0">
                <a:solidFill>
                  <a:schemeClr val="tx1"/>
                </a:solidFill>
                <a:effectLst/>
                <a:latin typeface="+mn-lt"/>
                <a:ea typeface="+mn-ea"/>
                <a:cs typeface="+mn-cs"/>
              </a:rPr>
              <a:t>Nap.</a:t>
            </a:r>
            <a:r>
              <a:rPr lang="en-US" sz="1200" b="1" kern="1200" dirty="0">
                <a:solidFill>
                  <a:schemeClr val="tx1"/>
                </a:solidFill>
                <a:effectLst/>
                <a:latin typeface="+mn-lt"/>
                <a:ea typeface="+mn-ea"/>
                <a:cs typeface="+mn-cs"/>
              </a:rPr>
              <a:t> What is the sound at the beginning of </a:t>
            </a:r>
            <a:r>
              <a:rPr lang="en-US" sz="1200" b="1" i="1" kern="1200" dirty="0">
                <a:solidFill>
                  <a:schemeClr val="tx1"/>
                </a:solidFill>
                <a:effectLst/>
                <a:latin typeface="+mn-lt"/>
                <a:ea typeface="+mn-ea"/>
                <a:cs typeface="+mn-cs"/>
              </a:rPr>
              <a:t>nap? </a:t>
            </a:r>
            <a:r>
              <a:rPr lang="en-US" sz="1200" b="1" kern="1200" dirty="0">
                <a:solidFill>
                  <a:schemeClr val="tx1"/>
                </a:solidFill>
                <a:effectLst/>
                <a:latin typeface="+mn-lt"/>
                <a:ea typeface="+mn-ea"/>
                <a:cs typeface="+mn-cs"/>
              </a:rPr>
              <a:t>Say the word and point out the sound in the middle. </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nap, </a:t>
            </a:r>
            <a:r>
              <a:rPr lang="en-US" sz="1200" i="1" kern="1200" dirty="0">
                <a:solidFill>
                  <a:schemeClr val="tx1"/>
                </a:solidFill>
                <a:effectLst/>
                <a:latin typeface="+mn-lt"/>
                <a:ea typeface="+mn-ea"/>
                <a:cs typeface="+mn-cs"/>
              </a:rPr>
              <a:t>/n/)</a:t>
            </a:r>
            <a:endParaRPr lang="en-US" sz="120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(Accessibility Note: </a:t>
            </a:r>
            <a:r>
              <a:rPr lang="en-US" sz="1200" kern="1200" dirty="0">
                <a:solidFill>
                  <a:schemeClr val="tx1"/>
                </a:solidFill>
                <a:effectLst/>
                <a:latin typeface="+mn-lt"/>
                <a:ea typeface="+mn-ea"/>
                <a:cs typeface="+mn-cs"/>
              </a:rPr>
              <a:t>As needed, work with children before the lesson to determine an appropriate modification or replacement motion, keeping in mind the need to use one movement consistently for each skill. Give each child enough time to explore and practice the movement.)</a:t>
            </a:r>
          </a:p>
        </p:txBody>
      </p:sp>
      <p:sp>
        <p:nvSpPr>
          <p:cNvPr id="4" name="Slide Number Placeholder 3"/>
          <p:cNvSpPr>
            <a:spLocks noGrp="1"/>
          </p:cNvSpPr>
          <p:nvPr>
            <p:ph type="sldNum" sz="quarter" idx="5"/>
          </p:nvPr>
        </p:nvSpPr>
        <p:spPr/>
        <p:txBody>
          <a:bodyPr/>
          <a:lstStyle/>
          <a:p>
            <a:fld id="{78DF21B5-3E7D-904C-A895-51270764F5F7}" type="slidenum">
              <a:rPr lang="en-US" smtClean="0"/>
              <a:t>2</a:t>
            </a:fld>
            <a:endParaRPr lang="en-US"/>
          </a:p>
        </p:txBody>
      </p:sp>
    </p:spTree>
    <p:extLst>
      <p:ext uri="{BB962C8B-B14F-4D97-AF65-F5344CB8AC3E}">
        <p14:creationId xmlns:p14="http://schemas.microsoft.com/office/powerpoint/2010/main" val="550814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a:t>
            </a:r>
            <a:r>
              <a:rPr lang="en-US" b="1" i="1" dirty="0"/>
              <a:t>Cat</a:t>
            </a:r>
            <a:r>
              <a:rPr lang="en-US" b="1" dirty="0"/>
              <a:t> begins with the hard </a:t>
            </a:r>
            <a:r>
              <a:rPr lang="en-US" b="1" i="1" dirty="0"/>
              <a:t>c</a:t>
            </a:r>
            <a:r>
              <a:rPr lang="en-US" b="1" dirty="0"/>
              <a:t> sound, /</a:t>
            </a:r>
            <a:r>
              <a:rPr lang="en-US" sz="1200" b="1" kern="1200" dirty="0">
                <a:solidFill>
                  <a:schemeClr val="tx1"/>
                </a:solidFill>
                <a:effectLst/>
                <a:latin typeface="+mn-lt"/>
                <a:ea typeface="+mn-ea"/>
                <a:cs typeface="+mn-cs"/>
              </a:rPr>
              <a:t>k/. </a:t>
            </a:r>
            <a:r>
              <a:rPr lang="en-US" b="1" dirty="0"/>
              <a:t>The hard </a:t>
            </a:r>
            <a:r>
              <a:rPr lang="en-US" b="1" i="1" dirty="0"/>
              <a:t>c</a:t>
            </a:r>
            <a:r>
              <a:rPr lang="en-US" b="1" dirty="0"/>
              <a:t> sound can have different spellings. One spelling for the hard </a:t>
            </a:r>
            <a:r>
              <a:rPr lang="en-US" b="1" i="1" dirty="0"/>
              <a:t>c </a:t>
            </a:r>
            <a:r>
              <a:rPr lang="en-US" b="1" dirty="0"/>
              <a:t>sound is just the letter </a:t>
            </a:r>
            <a:r>
              <a:rPr lang="en-US" b="1" i="1" dirty="0"/>
              <a:t>c</a:t>
            </a:r>
            <a:r>
              <a:rPr lang="en-US" b="1" dirty="0"/>
              <a:t>. Look at the spelling that is circled under the picture of the cat, </a:t>
            </a:r>
            <a:r>
              <a:rPr lang="en-US" b="1" i="1" dirty="0"/>
              <a:t>c</a:t>
            </a:r>
            <a:r>
              <a:rPr lang="en-US" b="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Look at the word: /k/ </a:t>
            </a:r>
            <a:r>
              <a:rPr lang="en-US" sz="1200" b="1" i="0" kern="1200" dirty="0">
                <a:solidFill>
                  <a:schemeClr val="tx1"/>
                </a:solidFill>
                <a:effectLst/>
                <a:latin typeface="+mn-lt"/>
                <a:ea typeface="+mn-ea"/>
                <a:cs typeface="+mn-cs"/>
              </a:rPr>
              <a:t>/</a:t>
            </a:r>
            <a:r>
              <a:rPr lang="en-US" sz="1200" b="1" i="0" kern="1200" dirty="0" err="1">
                <a:solidFill>
                  <a:schemeClr val="tx1"/>
                </a:solidFill>
                <a:effectLst/>
                <a:latin typeface="+mn-lt"/>
                <a:ea typeface="+mn-ea"/>
                <a:cs typeface="+mn-cs"/>
              </a:rPr>
              <a:t>ă</a:t>
            </a:r>
            <a:r>
              <a:rPr lang="en-US" sz="1200" b="1" i="0" kern="1200" dirty="0">
                <a:solidFill>
                  <a:schemeClr val="tx1"/>
                </a:solidFill>
                <a:effectLst/>
                <a:latin typeface="+mn-lt"/>
                <a:ea typeface="+mn-ea"/>
                <a:cs typeface="+mn-cs"/>
              </a:rPr>
              <a:t>/ /t/, </a:t>
            </a:r>
            <a:r>
              <a:rPr lang="en-US" sz="1200" b="1" i="1" kern="1200" dirty="0">
                <a:solidFill>
                  <a:schemeClr val="tx1"/>
                </a:solidFill>
                <a:effectLst/>
                <a:latin typeface="+mn-lt"/>
                <a:ea typeface="+mn-ea"/>
                <a:cs typeface="+mn-cs"/>
              </a:rPr>
              <a:t>cat</a:t>
            </a:r>
            <a:r>
              <a:rPr lang="en-US" b="1" i="0" dirty="0"/>
              <a:t>. Remember, </a:t>
            </a:r>
            <a:r>
              <a:rPr lang="en-US" b="1" i="1" dirty="0"/>
              <a:t>c </a:t>
            </a:r>
            <a:r>
              <a:rPr lang="en-US" b="1" i="0" dirty="0"/>
              <a:t>is a consonant; </a:t>
            </a:r>
            <a:r>
              <a:rPr lang="en-US" b="1" i="1" dirty="0"/>
              <a:t>a</a:t>
            </a:r>
            <a:r>
              <a:rPr lang="en-US" b="1" i="0" dirty="0"/>
              <a:t> is a vowel, so it can stand for many sounds; and</a:t>
            </a:r>
            <a:r>
              <a:rPr lang="en-US" b="1" i="1" dirty="0"/>
              <a:t> t </a:t>
            </a:r>
            <a:r>
              <a:rPr lang="en-US" b="1" i="0" dirty="0"/>
              <a:t>is a consonant. </a:t>
            </a:r>
            <a:r>
              <a:rPr lang="en-US" sz="1200" b="1" kern="1200" dirty="0">
                <a:solidFill>
                  <a:schemeClr val="tx1"/>
                </a:solidFill>
                <a:effectLst/>
                <a:latin typeface="+mn-lt"/>
                <a:ea typeface="+mn-ea"/>
                <a:cs typeface="+mn-cs"/>
              </a:rPr>
              <a:t>When there is only one vowel in a word, and it is followed by a consonant, the vowel usually stands for the short vowel sound.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Use an Articulation Video to show children how to articulate the /k/ sound. </a:t>
            </a:r>
            <a:r>
              <a:rPr lang="en-US" dirty="0"/>
              <a:t>If you are logged into </a:t>
            </a:r>
            <a:r>
              <a:rPr lang="en-US" i="1" dirty="0"/>
              <a:t>Ed: Your Friend in Learning, </a:t>
            </a:r>
            <a:r>
              <a:rPr lang="en-US" dirty="0"/>
              <a:t>you can copy and paste this link to access the video: </a:t>
            </a:r>
            <a:r>
              <a:rPr lang="en-US" dirty="0">
                <a:hlinkClick r:id="rId3"/>
              </a:rPr>
              <a:t>https://www.hmhco.com/content/reading/common/reading_video_player/index.html?refid=kre_articulation_k_kid</a:t>
            </a:r>
            <a:r>
              <a:rPr lang="en-US" dirty="0"/>
              <a:t>.</a:t>
            </a:r>
            <a:endParaRPr lang="en-US" b="1" dirty="0"/>
          </a:p>
        </p:txBody>
      </p:sp>
      <p:sp>
        <p:nvSpPr>
          <p:cNvPr id="4" name="Slide Number Placeholder 3"/>
          <p:cNvSpPr>
            <a:spLocks noGrp="1"/>
          </p:cNvSpPr>
          <p:nvPr>
            <p:ph type="sldNum" sz="quarter" idx="5"/>
          </p:nvPr>
        </p:nvSpPr>
        <p:spPr/>
        <p:txBody>
          <a:bodyPr/>
          <a:lstStyle/>
          <a:p>
            <a:fld id="{78DF21B5-3E7D-904C-A895-51270764F5F7}" type="slidenum">
              <a:rPr lang="en-US" smtClean="0"/>
              <a:t>20</a:t>
            </a:fld>
            <a:endParaRPr lang="en-US"/>
          </a:p>
        </p:txBody>
      </p:sp>
    </p:spTree>
    <p:extLst>
      <p:ext uri="{BB962C8B-B14F-4D97-AF65-F5344CB8AC3E}">
        <p14:creationId xmlns:p14="http://schemas.microsoft.com/office/powerpoint/2010/main" val="2382945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a:t>
            </a:r>
            <a:r>
              <a:rPr lang="en-US" b="1" i="1" dirty="0"/>
              <a:t>Duck</a:t>
            </a:r>
            <a:r>
              <a:rPr lang="en-US" b="1" dirty="0"/>
              <a:t> begins with the /d</a:t>
            </a:r>
            <a:r>
              <a:rPr lang="en-US" sz="1200" b="1" kern="1200" dirty="0">
                <a:solidFill>
                  <a:schemeClr val="tx1"/>
                </a:solidFill>
                <a:effectLst/>
                <a:latin typeface="+mn-lt"/>
                <a:ea typeface="+mn-ea"/>
                <a:cs typeface="+mn-cs"/>
              </a:rPr>
              <a:t>/ sound. </a:t>
            </a:r>
            <a:r>
              <a:rPr lang="en-US" b="1" dirty="0"/>
              <a:t>The /d/ sound can have different spellings. One spelling for the /d/</a:t>
            </a:r>
            <a:r>
              <a:rPr lang="en-US" b="1" i="1" dirty="0"/>
              <a:t> </a:t>
            </a:r>
            <a:r>
              <a:rPr lang="en-US" b="1" dirty="0"/>
              <a:t>sound is just the letter </a:t>
            </a:r>
            <a:r>
              <a:rPr lang="en-US" b="1" i="1" dirty="0"/>
              <a:t>d</a:t>
            </a:r>
            <a:r>
              <a:rPr lang="en-US" b="1" dirty="0"/>
              <a:t>. Look at the spelling that is circled under the picture of the duck, </a:t>
            </a:r>
            <a:r>
              <a:rPr lang="en-US" b="1" i="1" dirty="0"/>
              <a:t>d</a:t>
            </a:r>
            <a:r>
              <a:rPr lang="en-US" b="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i="0" dirty="0"/>
              <a:t>Look at the word: /d/ </a:t>
            </a:r>
            <a:r>
              <a:rPr lang="en-US" sz="1200" b="1" i="0" kern="1200" dirty="0">
                <a:solidFill>
                  <a:schemeClr val="tx1"/>
                </a:solidFill>
                <a:effectLst/>
                <a:latin typeface="+mn-lt"/>
                <a:ea typeface="+mn-ea"/>
                <a:cs typeface="+mn-cs"/>
              </a:rPr>
              <a:t>/</a:t>
            </a:r>
            <a:r>
              <a:rPr lang="en-US" sz="1200" b="1" i="0" kern="1200" dirty="0" err="1">
                <a:solidFill>
                  <a:schemeClr val="tx1"/>
                </a:solidFill>
                <a:effectLst/>
                <a:latin typeface="+mn-lt"/>
                <a:ea typeface="+mn-ea"/>
                <a:cs typeface="+mn-cs"/>
              </a:rPr>
              <a:t>ă</a:t>
            </a:r>
            <a:r>
              <a:rPr lang="en-US" sz="1200" b="1" i="0" kern="1200" dirty="0">
                <a:solidFill>
                  <a:schemeClr val="tx1"/>
                </a:solidFill>
                <a:effectLst/>
                <a:latin typeface="+mn-lt"/>
                <a:ea typeface="+mn-ea"/>
                <a:cs typeface="+mn-cs"/>
              </a:rPr>
              <a:t>/ /d/, </a:t>
            </a:r>
            <a:r>
              <a:rPr lang="en-US" sz="1200" b="1" i="1" kern="1200" dirty="0">
                <a:solidFill>
                  <a:schemeClr val="tx1"/>
                </a:solidFill>
                <a:effectLst/>
                <a:latin typeface="+mn-lt"/>
                <a:ea typeface="+mn-ea"/>
                <a:cs typeface="+mn-cs"/>
              </a:rPr>
              <a:t>dad</a:t>
            </a:r>
            <a:r>
              <a:rPr lang="en-US" b="1" i="0" dirty="0"/>
              <a:t>. Remember, </a:t>
            </a:r>
            <a:r>
              <a:rPr lang="en-US" b="1" i="1" dirty="0"/>
              <a:t>d </a:t>
            </a:r>
            <a:r>
              <a:rPr lang="en-US" b="1" i="0" dirty="0"/>
              <a:t>is a consonant and </a:t>
            </a:r>
            <a:r>
              <a:rPr lang="en-US" b="1" i="1" dirty="0"/>
              <a:t>a</a:t>
            </a:r>
            <a:r>
              <a:rPr lang="en-US" b="1" i="0" dirty="0"/>
              <a:t> is a vowel, so it can stand for many sounds. </a:t>
            </a:r>
            <a:r>
              <a:rPr lang="en-US" sz="1200" b="1" kern="1200" dirty="0">
                <a:solidFill>
                  <a:schemeClr val="tx1"/>
                </a:solidFill>
                <a:effectLst/>
                <a:latin typeface="+mn-lt"/>
                <a:ea typeface="+mn-ea"/>
                <a:cs typeface="+mn-cs"/>
              </a:rPr>
              <a:t>When there is only one vowel in a word, and it is followed by a consonant, the vowel usually stands for the short vowel sound.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Use an Articulation Video to show children how to articulate the /d/ sound. </a:t>
            </a:r>
            <a:r>
              <a:rPr lang="en-US" dirty="0"/>
              <a:t>If you are logged into </a:t>
            </a:r>
            <a:r>
              <a:rPr lang="en-US" i="1" dirty="0"/>
              <a:t>Ed: Your Friend in Learning, </a:t>
            </a:r>
            <a:r>
              <a:rPr lang="en-US" dirty="0"/>
              <a:t>you can copy and paste this link to access the video: </a:t>
            </a:r>
            <a:r>
              <a:rPr lang="en-US" dirty="0">
                <a:hlinkClick r:id="rId3"/>
              </a:rPr>
              <a:t>https://www.hmhco.com/content/reading/common/reading_video_player/index.html?refid=kre_articulation_d_dog</a:t>
            </a:r>
            <a:r>
              <a:rPr lang="en-US" dirty="0"/>
              <a:t>.</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78DF21B5-3E7D-904C-A895-51270764F5F7}" type="slidenum">
              <a:rPr lang="en-US" smtClean="0"/>
              <a:t>21</a:t>
            </a:fld>
            <a:endParaRPr lang="en-US"/>
          </a:p>
        </p:txBody>
      </p:sp>
    </p:spTree>
    <p:extLst>
      <p:ext uri="{BB962C8B-B14F-4D97-AF65-F5344CB8AC3E}">
        <p14:creationId xmlns:p14="http://schemas.microsoft.com/office/powerpoint/2010/main" val="3613350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a:t>
            </a:r>
            <a:r>
              <a:rPr lang="en-US" b="1" i="1" dirty="0"/>
              <a:t>Nest</a:t>
            </a:r>
            <a:r>
              <a:rPr lang="en-US" b="1" dirty="0"/>
              <a:t> begins with the /n</a:t>
            </a:r>
            <a:r>
              <a:rPr lang="en-US" sz="1200" b="1" kern="1200" dirty="0">
                <a:solidFill>
                  <a:schemeClr val="tx1"/>
                </a:solidFill>
                <a:effectLst/>
                <a:latin typeface="+mn-lt"/>
                <a:ea typeface="+mn-ea"/>
                <a:cs typeface="+mn-cs"/>
              </a:rPr>
              <a:t>/ sound. </a:t>
            </a:r>
            <a:r>
              <a:rPr lang="en-US" b="1" dirty="0"/>
              <a:t>The /n/ sound can have different spellings. One spelling for the /n/</a:t>
            </a:r>
            <a:r>
              <a:rPr lang="en-US" b="1" i="1" dirty="0"/>
              <a:t> </a:t>
            </a:r>
            <a:r>
              <a:rPr lang="en-US" b="1" dirty="0"/>
              <a:t>sound is just the letter </a:t>
            </a:r>
            <a:r>
              <a:rPr lang="en-US" b="1" i="1" dirty="0"/>
              <a:t>n</a:t>
            </a:r>
            <a:r>
              <a:rPr lang="en-US" b="1" dirty="0"/>
              <a:t>. Look at the spelling that is circled under the picture of the nest, </a:t>
            </a:r>
            <a:r>
              <a:rPr lang="en-US" b="1" i="1" dirty="0"/>
              <a:t>n</a:t>
            </a:r>
            <a:r>
              <a:rPr lang="en-US" b="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Look at the word: /n/ </a:t>
            </a:r>
            <a:r>
              <a:rPr lang="en-US" sz="1200" b="1" i="0" kern="1200" dirty="0">
                <a:solidFill>
                  <a:schemeClr val="tx1"/>
                </a:solidFill>
                <a:effectLst/>
                <a:latin typeface="+mn-lt"/>
                <a:ea typeface="+mn-ea"/>
                <a:cs typeface="+mn-cs"/>
              </a:rPr>
              <a:t>/</a:t>
            </a:r>
            <a:r>
              <a:rPr lang="en-US" sz="1200" b="1" i="0" kern="1200" dirty="0" err="1">
                <a:solidFill>
                  <a:schemeClr val="tx1"/>
                </a:solidFill>
                <a:effectLst/>
                <a:latin typeface="+mn-lt"/>
                <a:ea typeface="+mn-ea"/>
                <a:cs typeface="+mn-cs"/>
              </a:rPr>
              <a:t>ă</a:t>
            </a:r>
            <a:r>
              <a:rPr lang="en-US" sz="1200" b="1" i="0" kern="1200" dirty="0">
                <a:solidFill>
                  <a:schemeClr val="tx1"/>
                </a:solidFill>
                <a:effectLst/>
                <a:latin typeface="+mn-lt"/>
                <a:ea typeface="+mn-ea"/>
                <a:cs typeface="+mn-cs"/>
              </a:rPr>
              <a:t>/ /n/, </a:t>
            </a:r>
            <a:r>
              <a:rPr lang="en-US" sz="1200" b="1" i="1" kern="1200" dirty="0">
                <a:solidFill>
                  <a:schemeClr val="tx1"/>
                </a:solidFill>
                <a:effectLst/>
                <a:latin typeface="+mn-lt"/>
                <a:ea typeface="+mn-ea"/>
                <a:cs typeface="+mn-cs"/>
              </a:rPr>
              <a:t>Nan</a:t>
            </a:r>
            <a:r>
              <a:rPr lang="en-US" b="1" i="0" dirty="0"/>
              <a:t>. Remember, </a:t>
            </a:r>
            <a:r>
              <a:rPr lang="en-US" b="1" i="1" dirty="0"/>
              <a:t>n </a:t>
            </a:r>
            <a:r>
              <a:rPr lang="en-US" b="1" i="0" dirty="0"/>
              <a:t>is a consonant and </a:t>
            </a:r>
            <a:r>
              <a:rPr lang="en-US" b="1" i="1" dirty="0"/>
              <a:t>a</a:t>
            </a:r>
            <a:r>
              <a:rPr lang="en-US" b="1" i="0" dirty="0"/>
              <a:t> is a vowel, so it can stand for many sounds. </a:t>
            </a:r>
            <a:r>
              <a:rPr lang="en-US" sz="1200" b="1" kern="1200" dirty="0">
                <a:solidFill>
                  <a:schemeClr val="tx1"/>
                </a:solidFill>
                <a:effectLst/>
                <a:latin typeface="+mn-lt"/>
                <a:ea typeface="+mn-ea"/>
                <a:cs typeface="+mn-cs"/>
              </a:rPr>
              <a:t>When there is only one vowel in a word, and it is followed by a consonant, the vowel usually stands for the short vowel sound.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Use an Articulation Video to show children how to articulate the /d/ sound. </a:t>
            </a:r>
            <a:r>
              <a:rPr lang="en-US" dirty="0"/>
              <a:t>If you are logged into </a:t>
            </a:r>
            <a:r>
              <a:rPr lang="en-US" i="1" dirty="0"/>
              <a:t>Ed: Your Friend in Learning, </a:t>
            </a:r>
            <a:r>
              <a:rPr lang="en-US" dirty="0"/>
              <a:t>you can copy and paste this link to access the video: </a:t>
            </a:r>
            <a:r>
              <a:rPr lang="en-US" dirty="0">
                <a:hlinkClick r:id="rId3"/>
              </a:rPr>
              <a:t>https://www.hmhco.com/content/reading/common/reading_video_player/index.html?refid=kre_articulation_n_nest</a:t>
            </a:r>
            <a:r>
              <a:rPr lang="en-US" dirty="0"/>
              <a:t>.</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78DF21B5-3E7D-904C-A895-51270764F5F7}" type="slidenum">
              <a:rPr lang="en-US" smtClean="0"/>
              <a:t>22</a:t>
            </a:fld>
            <a:endParaRPr lang="en-US"/>
          </a:p>
        </p:txBody>
      </p:sp>
    </p:spTree>
    <p:extLst>
      <p:ext uri="{BB962C8B-B14F-4D97-AF65-F5344CB8AC3E}">
        <p14:creationId xmlns:p14="http://schemas.microsoft.com/office/powerpoint/2010/main" val="2621238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a:t>
            </a:r>
            <a:r>
              <a:rPr lang="en-US" b="1" i="1" dirty="0"/>
              <a:t>Porcupine</a:t>
            </a:r>
            <a:r>
              <a:rPr lang="en-US" b="1" dirty="0"/>
              <a:t> begins with the /p</a:t>
            </a:r>
            <a:r>
              <a:rPr lang="en-US" sz="1200" b="1" kern="1200" dirty="0">
                <a:solidFill>
                  <a:schemeClr val="tx1"/>
                </a:solidFill>
                <a:effectLst/>
                <a:latin typeface="+mn-lt"/>
                <a:ea typeface="+mn-ea"/>
                <a:cs typeface="+mn-cs"/>
              </a:rPr>
              <a:t>/ sound. </a:t>
            </a:r>
            <a:r>
              <a:rPr lang="en-US" b="1" dirty="0"/>
              <a:t>The letter </a:t>
            </a:r>
            <a:r>
              <a:rPr lang="en-US" b="1" i="1" dirty="0"/>
              <a:t>p </a:t>
            </a:r>
            <a:r>
              <a:rPr lang="en-US" b="1" dirty="0"/>
              <a:t>stands for the /p/ sound at the beginning of </a:t>
            </a:r>
            <a:r>
              <a:rPr lang="en-US" b="1" i="1" dirty="0"/>
              <a:t>porcupine.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Look at the word: /p/ </a:t>
            </a:r>
            <a:r>
              <a:rPr lang="en-US" sz="1200" b="1" i="0" kern="1200" dirty="0">
                <a:solidFill>
                  <a:schemeClr val="tx1"/>
                </a:solidFill>
                <a:effectLst/>
                <a:latin typeface="+mn-lt"/>
                <a:ea typeface="+mn-ea"/>
                <a:cs typeface="+mn-cs"/>
              </a:rPr>
              <a:t>/</a:t>
            </a:r>
            <a:r>
              <a:rPr lang="en-US" sz="1200" b="1" i="0" kern="1200" dirty="0" err="1">
                <a:solidFill>
                  <a:schemeClr val="tx1"/>
                </a:solidFill>
                <a:effectLst/>
                <a:latin typeface="+mn-lt"/>
                <a:ea typeface="+mn-ea"/>
                <a:cs typeface="+mn-cs"/>
              </a:rPr>
              <a:t>ă</a:t>
            </a:r>
            <a:r>
              <a:rPr lang="en-US" sz="1200" b="1" i="0" kern="1200" dirty="0">
                <a:solidFill>
                  <a:schemeClr val="tx1"/>
                </a:solidFill>
                <a:effectLst/>
                <a:latin typeface="+mn-lt"/>
                <a:ea typeface="+mn-ea"/>
                <a:cs typeface="+mn-cs"/>
              </a:rPr>
              <a:t>/ /n/, </a:t>
            </a:r>
            <a:r>
              <a:rPr lang="en-US" sz="1200" b="1" i="1" kern="1200" dirty="0">
                <a:solidFill>
                  <a:schemeClr val="tx1"/>
                </a:solidFill>
                <a:effectLst/>
                <a:latin typeface="+mn-lt"/>
                <a:ea typeface="+mn-ea"/>
                <a:cs typeface="+mn-cs"/>
              </a:rPr>
              <a:t>pan</a:t>
            </a:r>
            <a:r>
              <a:rPr lang="en-US" b="1" i="0" dirty="0"/>
              <a:t>. Remember, </a:t>
            </a:r>
            <a:r>
              <a:rPr lang="en-US" b="1" i="1" dirty="0"/>
              <a:t>p </a:t>
            </a:r>
            <a:r>
              <a:rPr lang="en-US" b="1" i="0" dirty="0"/>
              <a:t>is a consonant; </a:t>
            </a:r>
            <a:r>
              <a:rPr lang="en-US" b="1" i="1" dirty="0"/>
              <a:t>a</a:t>
            </a:r>
            <a:r>
              <a:rPr lang="en-US" b="1" i="0" dirty="0"/>
              <a:t> is a vowel, so it can stand for many sounds; and </a:t>
            </a:r>
            <a:r>
              <a:rPr lang="en-US" b="1" i="1" dirty="0"/>
              <a:t>n </a:t>
            </a:r>
            <a:r>
              <a:rPr lang="en-US" b="1" i="0" dirty="0"/>
              <a:t>is also a consonant. </a:t>
            </a:r>
            <a:r>
              <a:rPr lang="en-US" sz="1200" b="1" kern="1200" dirty="0">
                <a:solidFill>
                  <a:schemeClr val="tx1"/>
                </a:solidFill>
                <a:effectLst/>
                <a:latin typeface="+mn-lt"/>
                <a:ea typeface="+mn-ea"/>
                <a:cs typeface="+mn-cs"/>
              </a:rPr>
              <a:t>When there is only one vowel in a word, and it is followed by a consonant, the vowel usually stands for the short vowel sound.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Use an Articulation Video to show children how to articulate the /d/ sound. </a:t>
            </a:r>
            <a:r>
              <a:rPr lang="en-US" dirty="0"/>
              <a:t>If you are logged into </a:t>
            </a:r>
            <a:r>
              <a:rPr lang="en-US" i="1" dirty="0"/>
              <a:t>Ed: Your Friend in Learning, </a:t>
            </a:r>
            <a:r>
              <a:rPr lang="en-US" dirty="0"/>
              <a:t>you can copy and paste this link to access the video: </a:t>
            </a:r>
            <a:r>
              <a:rPr lang="en-US" dirty="0">
                <a:hlinkClick r:id="rId3"/>
              </a:rPr>
              <a:t>https://www.hmhco.com/content/reading/common/reading_video_player/index.html?refid=kre_articulation_p_pencil</a:t>
            </a:r>
            <a:r>
              <a:rPr lang="en-US" dirty="0"/>
              <a:t>.</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78DF21B5-3E7D-904C-A895-51270764F5F7}" type="slidenum">
              <a:rPr lang="en-US" smtClean="0"/>
              <a:t>23</a:t>
            </a:fld>
            <a:endParaRPr lang="en-US"/>
          </a:p>
        </p:txBody>
      </p:sp>
    </p:spTree>
    <p:extLst>
      <p:ext uri="{BB962C8B-B14F-4D97-AF65-F5344CB8AC3E}">
        <p14:creationId xmlns:p14="http://schemas.microsoft.com/office/powerpoint/2010/main" val="44195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a:t>
            </a:r>
            <a:r>
              <a:rPr lang="en-US" b="1" dirty="0"/>
              <a:t>We are going to blend the letters in line 1 to read a word. The first letter is </a:t>
            </a:r>
            <a:r>
              <a:rPr lang="en-US" b="1" i="1" dirty="0"/>
              <a:t>n,</a:t>
            </a:r>
            <a:r>
              <a:rPr lang="en-US" b="1" dirty="0"/>
              <a:t> /n/.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p>
          <a:p>
            <a:endParaRPr lang="en-US" dirty="0"/>
          </a:p>
        </p:txBody>
      </p:sp>
      <p:sp>
        <p:nvSpPr>
          <p:cNvPr id="4" name="Slide Number Placeholder 3"/>
          <p:cNvSpPr>
            <a:spLocks noGrp="1"/>
          </p:cNvSpPr>
          <p:nvPr>
            <p:ph type="sldNum" sz="quarter" idx="5"/>
          </p:nvPr>
        </p:nvSpPr>
        <p:spPr/>
        <p:txBody>
          <a:bodyPr/>
          <a:lstStyle/>
          <a:p>
            <a:fld id="{78DF21B5-3E7D-904C-A895-51270764F5F7}" type="slidenum">
              <a:rPr lang="en-US" smtClean="0"/>
              <a:t>24</a:t>
            </a:fld>
            <a:endParaRPr lang="en-US"/>
          </a:p>
        </p:txBody>
      </p:sp>
    </p:spTree>
    <p:extLst>
      <p:ext uri="{BB962C8B-B14F-4D97-AF65-F5344CB8AC3E}">
        <p14:creationId xmlns:p14="http://schemas.microsoft.com/office/powerpoint/2010/main" val="1347700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a:t>
            </a:r>
            <a:r>
              <a:rPr lang="en-US" b="1" i="0" dirty="0"/>
              <a:t>Let’s slide over the next letter in line 2. Remember that w</a:t>
            </a:r>
            <a:r>
              <a:rPr lang="en-US" sz="1200" b="1" kern="1200" dirty="0">
                <a:solidFill>
                  <a:schemeClr val="tx1"/>
                </a:solidFill>
                <a:effectLst/>
                <a:latin typeface="+mn-lt"/>
                <a:ea typeface="+mn-ea"/>
                <a:cs typeface="+mn-cs"/>
              </a:rPr>
              <a:t>hen there is only one vowel in a word, and it is followed by a consonant, the vowel usually stands for the short vowel sound. </a:t>
            </a:r>
            <a:r>
              <a:rPr lang="en-US" b="1" i="0" dirty="0"/>
              <a:t>Let’s blend the two sounds. /n/ /</a:t>
            </a:r>
            <a:r>
              <a:rPr lang="en-US" sz="1200" b="1" kern="1200" dirty="0" err="1">
                <a:solidFill>
                  <a:schemeClr val="tx1"/>
                </a:solidFill>
                <a:effectLst/>
                <a:latin typeface="+mn-lt"/>
                <a:ea typeface="+mn-ea"/>
                <a:cs typeface="+mn-cs"/>
              </a:rPr>
              <a:t>ă</a:t>
            </a:r>
            <a:r>
              <a:rPr lang="en-US" b="1" i="0" dirty="0"/>
              <a:t>/. /</a:t>
            </a:r>
            <a:r>
              <a:rPr lang="en-US" b="1" i="0" dirty="0" err="1"/>
              <a:t>n</a:t>
            </a:r>
            <a:r>
              <a:rPr lang="en-US" sz="1200" b="1" kern="1200" dirty="0" err="1">
                <a:solidFill>
                  <a:schemeClr val="tx1"/>
                </a:solidFill>
                <a:effectLst/>
                <a:latin typeface="+mn-lt"/>
                <a:ea typeface="+mn-ea"/>
                <a:cs typeface="+mn-cs"/>
              </a:rPr>
              <a:t>ă</a:t>
            </a:r>
            <a:r>
              <a:rPr lang="en-US" b="1" i="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p>
          <a:p>
            <a:endParaRPr lang="en-US" dirty="0"/>
          </a:p>
        </p:txBody>
      </p:sp>
      <p:sp>
        <p:nvSpPr>
          <p:cNvPr id="4" name="Slide Number Placeholder 3"/>
          <p:cNvSpPr>
            <a:spLocks noGrp="1"/>
          </p:cNvSpPr>
          <p:nvPr>
            <p:ph type="sldNum" sz="quarter" idx="5"/>
          </p:nvPr>
        </p:nvSpPr>
        <p:spPr/>
        <p:txBody>
          <a:bodyPr/>
          <a:lstStyle/>
          <a:p>
            <a:fld id="{78DF21B5-3E7D-904C-A895-51270764F5F7}" type="slidenum">
              <a:rPr lang="en-US" smtClean="0"/>
              <a:t>25</a:t>
            </a:fld>
            <a:endParaRPr lang="en-US"/>
          </a:p>
        </p:txBody>
      </p:sp>
    </p:spTree>
    <p:extLst>
      <p:ext uri="{BB962C8B-B14F-4D97-AF65-F5344CB8AC3E}">
        <p14:creationId xmlns:p14="http://schemas.microsoft.com/office/powerpoint/2010/main" val="4557175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a:t>
            </a:r>
            <a:r>
              <a:rPr lang="en-US" b="1" dirty="0"/>
              <a:t>Now let’s blend all the letters together in line 3: </a:t>
            </a:r>
            <a:r>
              <a:rPr lang="en-US" b="1" i="0" dirty="0"/>
              <a:t>/</a:t>
            </a:r>
            <a:r>
              <a:rPr lang="en-US" b="1" i="0" dirty="0" err="1"/>
              <a:t>n</a:t>
            </a:r>
            <a:r>
              <a:rPr lang="en-US" sz="1200" b="1" kern="1200" dirty="0" err="1">
                <a:solidFill>
                  <a:schemeClr val="tx1"/>
                </a:solidFill>
                <a:effectLst/>
                <a:latin typeface="+mn-lt"/>
                <a:ea typeface="+mn-ea"/>
                <a:cs typeface="+mn-cs"/>
              </a:rPr>
              <a:t>ă</a:t>
            </a:r>
            <a:r>
              <a:rPr lang="en-US" b="1" i="0" dirty="0"/>
              <a:t>/ /p/, </a:t>
            </a:r>
            <a:r>
              <a:rPr lang="en-US" b="1" i="1" dirty="0"/>
              <a:t>nap</a:t>
            </a:r>
            <a:r>
              <a:rPr lang="en-US" b="1" i="0" dirty="0"/>
              <a:t>. Read it with me: </a:t>
            </a:r>
            <a:r>
              <a:rPr lang="en-US" b="1" i="1" dirty="0"/>
              <a:t>nap</a:t>
            </a:r>
            <a:r>
              <a:rPr lang="en-US" b="1" i="0" dirty="0"/>
              <a:t>.</a:t>
            </a:r>
            <a:endParaRPr lang="en-US" b="1" dirty="0"/>
          </a:p>
          <a:p>
            <a:endParaRPr lang="en-US" dirty="0"/>
          </a:p>
        </p:txBody>
      </p:sp>
      <p:sp>
        <p:nvSpPr>
          <p:cNvPr id="4" name="Slide Number Placeholder 3"/>
          <p:cNvSpPr>
            <a:spLocks noGrp="1"/>
          </p:cNvSpPr>
          <p:nvPr>
            <p:ph type="sldNum" sz="quarter" idx="5"/>
          </p:nvPr>
        </p:nvSpPr>
        <p:spPr/>
        <p:txBody>
          <a:bodyPr/>
          <a:lstStyle/>
          <a:p>
            <a:fld id="{78DF21B5-3E7D-904C-A895-51270764F5F7}" type="slidenum">
              <a:rPr lang="en-US" smtClean="0"/>
              <a:t>26</a:t>
            </a:fld>
            <a:endParaRPr lang="en-US"/>
          </a:p>
        </p:txBody>
      </p:sp>
    </p:spTree>
    <p:extLst>
      <p:ext uri="{BB962C8B-B14F-4D97-AF65-F5344CB8AC3E}">
        <p14:creationId xmlns:p14="http://schemas.microsoft.com/office/powerpoint/2010/main" val="20828468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a:t>
            </a:r>
            <a:r>
              <a:rPr lang="en-US" b="1" dirty="0"/>
              <a:t>Let’s try it again. Look at line 1. The letter </a:t>
            </a:r>
            <a:r>
              <a:rPr lang="en-US" b="1" i="1" dirty="0"/>
              <a:t>c</a:t>
            </a:r>
            <a:r>
              <a:rPr lang="en-US" b="1" dirty="0"/>
              <a:t> stands for the /k/ sound.</a:t>
            </a:r>
          </a:p>
        </p:txBody>
      </p:sp>
      <p:sp>
        <p:nvSpPr>
          <p:cNvPr id="4" name="Slide Number Placeholder 3"/>
          <p:cNvSpPr>
            <a:spLocks noGrp="1"/>
          </p:cNvSpPr>
          <p:nvPr>
            <p:ph type="sldNum" sz="quarter" idx="5"/>
          </p:nvPr>
        </p:nvSpPr>
        <p:spPr/>
        <p:txBody>
          <a:bodyPr/>
          <a:lstStyle/>
          <a:p>
            <a:fld id="{78DF21B5-3E7D-904C-A895-51270764F5F7}" type="slidenum">
              <a:rPr lang="en-US" smtClean="0"/>
              <a:t>27</a:t>
            </a:fld>
            <a:endParaRPr lang="en-US"/>
          </a:p>
        </p:txBody>
      </p:sp>
    </p:spTree>
    <p:extLst>
      <p:ext uri="{BB962C8B-B14F-4D97-AF65-F5344CB8AC3E}">
        <p14:creationId xmlns:p14="http://schemas.microsoft.com/office/powerpoint/2010/main" val="41671132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a:t>
            </a:r>
            <a:r>
              <a:rPr lang="en-US" b="1" i="0" dirty="0"/>
              <a:t>Let’s slide over the next letter in line 2. What sound does the vowel </a:t>
            </a:r>
            <a:r>
              <a:rPr lang="en-US" b="1" i="1" dirty="0"/>
              <a:t>a</a:t>
            </a:r>
            <a:r>
              <a:rPr lang="en-US" b="1" i="0" dirty="0"/>
              <a:t> stand for here? </a:t>
            </a:r>
            <a:r>
              <a:rPr lang="en-US" b="0" i="1" dirty="0"/>
              <a:t>(/</a:t>
            </a:r>
            <a:r>
              <a:rPr lang="en-US" sz="1200" b="0" i="1" kern="1200" dirty="0" err="1">
                <a:solidFill>
                  <a:schemeClr val="tx1"/>
                </a:solidFill>
                <a:effectLst/>
                <a:latin typeface="+mn-lt"/>
                <a:ea typeface="+mn-ea"/>
                <a:cs typeface="+mn-cs"/>
              </a:rPr>
              <a:t>ă</a:t>
            </a:r>
            <a:r>
              <a:rPr lang="en-US" b="0" i="1" dirty="0"/>
              <a:t>/) </a:t>
            </a:r>
            <a:r>
              <a:rPr lang="en-US" b="1" i="0" dirty="0"/>
              <a:t>How do you know? </a:t>
            </a:r>
            <a:r>
              <a:rPr lang="en-US" b="0" i="1" dirty="0"/>
              <a:t>(because the word has only one vowel and it is followed by a consonant) </a:t>
            </a:r>
            <a:r>
              <a:rPr lang="en-US" b="1" i="0" dirty="0"/>
              <a:t>Let’s blend the two sounds. /k/ /</a:t>
            </a:r>
            <a:r>
              <a:rPr lang="en-US" sz="1200" b="1" kern="1200" dirty="0" err="1">
                <a:solidFill>
                  <a:schemeClr val="tx1"/>
                </a:solidFill>
                <a:effectLst/>
                <a:latin typeface="+mn-lt"/>
                <a:ea typeface="+mn-ea"/>
                <a:cs typeface="+mn-cs"/>
              </a:rPr>
              <a:t>ă</a:t>
            </a:r>
            <a:r>
              <a:rPr lang="en-US" b="1" i="0" dirty="0"/>
              <a:t>/. /</a:t>
            </a:r>
            <a:r>
              <a:rPr lang="en-US" b="1" i="0" dirty="0" err="1"/>
              <a:t>k</a:t>
            </a:r>
            <a:r>
              <a:rPr lang="en-US" sz="1200" b="1" kern="1200" dirty="0" err="1">
                <a:solidFill>
                  <a:schemeClr val="tx1"/>
                </a:solidFill>
                <a:effectLst/>
                <a:latin typeface="+mn-lt"/>
                <a:ea typeface="+mn-ea"/>
                <a:cs typeface="+mn-cs"/>
              </a:rPr>
              <a:t>ă</a:t>
            </a:r>
            <a:r>
              <a:rPr lang="en-US" b="1" i="0" dirty="0"/>
              <a:t>/.</a:t>
            </a:r>
            <a:endParaRPr lang="en-US" b="1" dirty="0"/>
          </a:p>
        </p:txBody>
      </p:sp>
      <p:sp>
        <p:nvSpPr>
          <p:cNvPr id="4" name="Slide Number Placeholder 3"/>
          <p:cNvSpPr>
            <a:spLocks noGrp="1"/>
          </p:cNvSpPr>
          <p:nvPr>
            <p:ph type="sldNum" sz="quarter" idx="5"/>
          </p:nvPr>
        </p:nvSpPr>
        <p:spPr/>
        <p:txBody>
          <a:bodyPr/>
          <a:lstStyle/>
          <a:p>
            <a:fld id="{78DF21B5-3E7D-904C-A895-51270764F5F7}" type="slidenum">
              <a:rPr lang="en-US" smtClean="0"/>
              <a:t>28</a:t>
            </a:fld>
            <a:endParaRPr lang="en-US"/>
          </a:p>
        </p:txBody>
      </p:sp>
    </p:spTree>
    <p:extLst>
      <p:ext uri="{BB962C8B-B14F-4D97-AF65-F5344CB8AC3E}">
        <p14:creationId xmlns:p14="http://schemas.microsoft.com/office/powerpoint/2010/main" val="26720638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a:t>
            </a:r>
            <a:r>
              <a:rPr lang="en-US" b="1" dirty="0"/>
              <a:t>Now let’s blend all the letters together in line 3: </a:t>
            </a:r>
            <a:r>
              <a:rPr lang="en-US" b="1" i="0" dirty="0"/>
              <a:t>/</a:t>
            </a:r>
            <a:r>
              <a:rPr lang="en-US" b="1" i="0" dirty="0" err="1"/>
              <a:t>k</a:t>
            </a:r>
            <a:r>
              <a:rPr lang="en-US" sz="1200" b="1" kern="1200" dirty="0" err="1">
                <a:solidFill>
                  <a:schemeClr val="tx1"/>
                </a:solidFill>
                <a:effectLst/>
                <a:latin typeface="+mn-lt"/>
                <a:ea typeface="+mn-ea"/>
                <a:cs typeface="+mn-cs"/>
              </a:rPr>
              <a:t>ă</a:t>
            </a:r>
            <a:r>
              <a:rPr lang="en-US" b="1" i="0" dirty="0"/>
              <a:t>/ /n/, </a:t>
            </a:r>
            <a:r>
              <a:rPr lang="en-US" b="1" i="1" dirty="0"/>
              <a:t>can</a:t>
            </a:r>
            <a:r>
              <a:rPr lang="en-US" b="1" i="0" dirty="0"/>
              <a:t>. Read it with me: </a:t>
            </a:r>
            <a:r>
              <a:rPr lang="en-US" b="1" i="1" dirty="0"/>
              <a:t>can</a:t>
            </a:r>
            <a:r>
              <a:rPr lang="en-US" b="1" i="0" dirty="0"/>
              <a:t>.</a:t>
            </a:r>
            <a:endParaRPr lang="en-US" b="1" dirty="0"/>
          </a:p>
        </p:txBody>
      </p:sp>
      <p:sp>
        <p:nvSpPr>
          <p:cNvPr id="4" name="Slide Number Placeholder 3"/>
          <p:cNvSpPr>
            <a:spLocks noGrp="1"/>
          </p:cNvSpPr>
          <p:nvPr>
            <p:ph type="sldNum" sz="quarter" idx="5"/>
          </p:nvPr>
        </p:nvSpPr>
        <p:spPr/>
        <p:txBody>
          <a:bodyPr/>
          <a:lstStyle/>
          <a:p>
            <a:fld id="{78DF21B5-3E7D-904C-A895-51270764F5F7}" type="slidenum">
              <a:rPr lang="en-US" smtClean="0"/>
              <a:t>29</a:t>
            </a:fld>
            <a:endParaRPr lang="en-US"/>
          </a:p>
        </p:txBody>
      </p:sp>
    </p:spTree>
    <p:extLst>
      <p:ext uri="{BB962C8B-B14F-4D97-AF65-F5344CB8AC3E}">
        <p14:creationId xmlns:p14="http://schemas.microsoft.com/office/powerpoint/2010/main" val="3942110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(Note: The activity on this slide is adding phonemes. If children are not ready, or you prefer to have them try this activity after more formal instruction on phonemes, you can skip these slides.)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Say:</a:t>
            </a:r>
            <a:r>
              <a:rPr lang="en-US" sz="1200" b="1" kern="1200" dirty="0">
                <a:solidFill>
                  <a:schemeClr val="tx1"/>
                </a:solidFill>
                <a:effectLst/>
                <a:latin typeface="+mn-lt"/>
                <a:ea typeface="+mn-ea"/>
                <a:cs typeface="+mn-cs"/>
              </a:rPr>
              <a:t> Let’s try adding final sounds to words! We’re going to slide an index finger toward our fist each time we add a sound to make a new word. The fist stands for the word we start with, and the finger stands for the sound we are adding. The hands on the screen show us what to do.</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(Note: Since a phoneme is added to the end of a word, children should hold out their left fist. As the teacher, reverse your hands so that children see the motions in the correct, mirrored order.)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Say: </a:t>
            </a:r>
            <a:r>
              <a:rPr lang="en-US" sz="1200" b="1" kern="1200" dirty="0">
                <a:solidFill>
                  <a:schemeClr val="tx1"/>
                </a:solidFill>
                <a:effectLst/>
                <a:latin typeface="+mn-lt"/>
                <a:ea typeface="+mn-ea"/>
                <a:cs typeface="+mn-cs"/>
              </a:rPr>
              <a:t>I’ll do the first one. The word is </a:t>
            </a:r>
            <a:r>
              <a:rPr lang="en-US" sz="1200" b="1" i="1" kern="1200" dirty="0">
                <a:solidFill>
                  <a:schemeClr val="tx1"/>
                </a:solidFill>
                <a:effectLst/>
                <a:latin typeface="+mn-lt"/>
                <a:ea typeface="+mn-ea"/>
                <a:cs typeface="+mn-cs"/>
              </a:rPr>
              <a:t>car</a:t>
            </a:r>
            <a:r>
              <a:rPr lang="en-US" sz="1200" b="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Hold out your right fist. </a:t>
            </a:r>
            <a:r>
              <a:rPr lang="en-US" sz="1200" b="1" kern="1200" dirty="0">
                <a:solidFill>
                  <a:schemeClr val="tx1"/>
                </a:solidFill>
                <a:effectLst/>
                <a:latin typeface="+mn-lt"/>
                <a:ea typeface="+mn-ea"/>
                <a:cs typeface="+mn-cs"/>
              </a:rPr>
              <a:t>I’m going to add the /t/ sound to the end of </a:t>
            </a:r>
            <a:r>
              <a:rPr lang="en-US" sz="1200" b="1" i="1" kern="1200" dirty="0">
                <a:solidFill>
                  <a:schemeClr val="tx1"/>
                </a:solidFill>
                <a:effectLst/>
                <a:latin typeface="+mn-lt"/>
                <a:ea typeface="+mn-ea"/>
                <a:cs typeface="+mn-cs"/>
              </a:rPr>
              <a:t>car</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Move the finger of your other hand toward your fist as you add the phoneme and say the new word.</a:t>
            </a:r>
            <a:r>
              <a:rPr lang="en-US" sz="1200" b="1" i="1" kern="1200" dirty="0">
                <a:solidFill>
                  <a:schemeClr val="tx1"/>
                </a:solidFill>
                <a:effectLst/>
                <a:latin typeface="+mn-lt"/>
                <a:ea typeface="+mn-ea"/>
                <a:cs typeface="+mn-cs"/>
              </a:rPr>
              <a:t> Car</a:t>
            </a:r>
            <a:r>
              <a:rPr lang="en-US" sz="1200" b="1" kern="1200" dirty="0">
                <a:solidFill>
                  <a:schemeClr val="tx1"/>
                </a:solidFill>
                <a:effectLst/>
                <a:latin typeface="+mn-lt"/>
                <a:ea typeface="+mn-ea"/>
                <a:cs typeface="+mn-cs"/>
              </a:rPr>
              <a:t>, add /t/. </a:t>
            </a:r>
            <a:r>
              <a:rPr lang="en-US" sz="1200" b="1" i="1" kern="1200" dirty="0">
                <a:solidFill>
                  <a:schemeClr val="tx1"/>
                </a:solidFill>
                <a:effectLst/>
                <a:latin typeface="+mn-lt"/>
                <a:ea typeface="+mn-ea"/>
                <a:cs typeface="+mn-cs"/>
              </a:rPr>
              <a:t>Cart.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Now let’s all add ending sounds together! Remember to do the movement. Ready?</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i="1" kern="1200" dirty="0">
                <a:solidFill>
                  <a:schemeClr val="tx1"/>
                </a:solidFill>
                <a:effectLst/>
                <a:latin typeface="+mn-lt"/>
                <a:ea typeface="+mn-ea"/>
                <a:cs typeface="+mn-cs"/>
              </a:rPr>
              <a:t>Part.</a:t>
            </a:r>
            <a:r>
              <a:rPr lang="en-US" sz="1200" b="1" kern="1200" dirty="0">
                <a:solidFill>
                  <a:schemeClr val="tx1"/>
                </a:solidFill>
                <a:effectLst/>
                <a:latin typeface="+mn-lt"/>
                <a:ea typeface="+mn-ea"/>
                <a:cs typeface="+mn-cs"/>
              </a:rPr>
              <a:t> Add the /</a:t>
            </a:r>
            <a:r>
              <a:rPr lang="en-US" sz="1200" b="1" kern="1200" dirty="0" err="1">
                <a:solidFill>
                  <a:schemeClr val="tx1"/>
                </a:solidFill>
                <a:effectLst/>
                <a:latin typeface="+mn-lt"/>
                <a:ea typeface="+mn-ea"/>
                <a:cs typeface="+mn-cs"/>
              </a:rPr>
              <a:t>ē</a:t>
            </a:r>
            <a:r>
              <a:rPr lang="en-US" sz="1200" b="1" kern="1200" dirty="0">
                <a:solidFill>
                  <a:schemeClr val="tx1"/>
                </a:solidFill>
                <a:effectLst/>
                <a:latin typeface="+mn-lt"/>
                <a:ea typeface="+mn-ea"/>
                <a:cs typeface="+mn-cs"/>
              </a:rPr>
              <a:t>/ sound to the end. What’s the new word? </a:t>
            </a:r>
            <a:r>
              <a:rPr lang="en-US" sz="1200" i="1" kern="1200" dirty="0">
                <a:solidFill>
                  <a:schemeClr val="tx1"/>
                </a:solidFill>
                <a:effectLst/>
                <a:latin typeface="+mn-lt"/>
                <a:ea typeface="+mn-ea"/>
                <a:cs typeface="+mn-cs"/>
              </a:rPr>
              <a:t>(party)</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i="1" kern="1200" dirty="0">
                <a:solidFill>
                  <a:schemeClr val="tx1"/>
                </a:solidFill>
                <a:effectLst/>
                <a:latin typeface="+mn-lt"/>
                <a:ea typeface="+mn-ea"/>
                <a:cs typeface="+mn-cs"/>
              </a:rPr>
              <a:t>How. </a:t>
            </a:r>
            <a:r>
              <a:rPr lang="en-US" sz="1200" b="1" kern="1200" dirty="0">
                <a:solidFill>
                  <a:schemeClr val="tx1"/>
                </a:solidFill>
                <a:effectLst/>
                <a:latin typeface="+mn-lt"/>
                <a:ea typeface="+mn-ea"/>
                <a:cs typeface="+mn-cs"/>
              </a:rPr>
              <a:t>Add the /s/ sound to the end. What’s the new word? </a:t>
            </a:r>
            <a:r>
              <a:rPr lang="en-US" sz="1200" i="1" kern="1200" dirty="0">
                <a:solidFill>
                  <a:schemeClr val="tx1"/>
                </a:solidFill>
                <a:effectLst/>
                <a:latin typeface="+mn-lt"/>
                <a:ea typeface="+mn-ea"/>
                <a:cs typeface="+mn-cs"/>
              </a:rPr>
              <a:t>(house)</a:t>
            </a:r>
          </a:p>
          <a:p>
            <a:pPr marL="171450" lvl="0" indent="-171450">
              <a:buFont typeface="Arial" panose="020B0604020202020204" pitchFamily="34" charset="0"/>
              <a:buChar char="•"/>
            </a:pPr>
            <a:r>
              <a:rPr lang="en-US" sz="1200" b="1" i="1" kern="1200" dirty="0">
                <a:solidFill>
                  <a:schemeClr val="tx1"/>
                </a:solidFill>
                <a:effectLst/>
                <a:latin typeface="+mn-lt"/>
                <a:ea typeface="+mn-ea"/>
                <a:cs typeface="+mn-cs"/>
              </a:rPr>
              <a:t>Lie. </a:t>
            </a:r>
            <a:r>
              <a:rPr lang="en-US" sz="1200" b="1" i="0" kern="1200" dirty="0">
                <a:solidFill>
                  <a:schemeClr val="tx1"/>
                </a:solidFill>
                <a:effectLst/>
                <a:latin typeface="+mn-lt"/>
                <a:ea typeface="+mn-ea"/>
                <a:cs typeface="+mn-cs"/>
              </a:rPr>
              <a:t>Add the /t/ sound to the end. What’s the new word? </a:t>
            </a:r>
            <a:r>
              <a:rPr lang="en-US" sz="1200" b="0" i="1" kern="1200" dirty="0">
                <a:solidFill>
                  <a:schemeClr val="tx1"/>
                </a:solidFill>
                <a:effectLst/>
                <a:latin typeface="+mn-lt"/>
                <a:ea typeface="+mn-ea"/>
                <a:cs typeface="+mn-cs"/>
              </a:rPr>
              <a:t>(light)</a:t>
            </a:r>
            <a:endParaRPr lang="en-US" sz="1200" b="1"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8DF21B5-3E7D-904C-A895-51270764F5F7}" type="slidenum">
              <a:rPr lang="en-US" smtClean="0"/>
              <a:t>3</a:t>
            </a:fld>
            <a:endParaRPr lang="en-US"/>
          </a:p>
        </p:txBody>
      </p:sp>
    </p:spTree>
    <p:extLst>
      <p:ext uri="{BB962C8B-B14F-4D97-AF65-F5344CB8AC3E}">
        <p14:creationId xmlns:p14="http://schemas.microsoft.com/office/powerpoint/2010/main" val="14685763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a:t>
            </a:r>
            <a:r>
              <a:rPr lang="en-US" b="1" dirty="0"/>
              <a:t>Let’s do one more word together. Look at line 1. The letter </a:t>
            </a:r>
            <a:r>
              <a:rPr lang="en-US" b="1" i="1" dirty="0"/>
              <a:t>D</a:t>
            </a:r>
            <a:r>
              <a:rPr lang="en-US" b="1" dirty="0"/>
              <a:t> stands for the /d/ sound.</a:t>
            </a:r>
          </a:p>
        </p:txBody>
      </p:sp>
      <p:sp>
        <p:nvSpPr>
          <p:cNvPr id="4" name="Slide Number Placeholder 3"/>
          <p:cNvSpPr>
            <a:spLocks noGrp="1"/>
          </p:cNvSpPr>
          <p:nvPr>
            <p:ph type="sldNum" sz="quarter" idx="5"/>
          </p:nvPr>
        </p:nvSpPr>
        <p:spPr/>
        <p:txBody>
          <a:bodyPr/>
          <a:lstStyle/>
          <a:p>
            <a:fld id="{78DF21B5-3E7D-904C-A895-51270764F5F7}" type="slidenum">
              <a:rPr lang="en-US" smtClean="0"/>
              <a:t>30</a:t>
            </a:fld>
            <a:endParaRPr lang="en-US"/>
          </a:p>
        </p:txBody>
      </p:sp>
    </p:spTree>
    <p:extLst>
      <p:ext uri="{BB962C8B-B14F-4D97-AF65-F5344CB8AC3E}">
        <p14:creationId xmlns:p14="http://schemas.microsoft.com/office/powerpoint/2010/main" val="11254742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a:t>
            </a:r>
            <a:r>
              <a:rPr lang="en-US" b="1" i="0" dirty="0"/>
              <a:t>Let’s slide over the next letter in line 2. What sound does the vowel</a:t>
            </a:r>
            <a:r>
              <a:rPr lang="en-US" b="1" i="1" dirty="0"/>
              <a:t> a </a:t>
            </a:r>
            <a:r>
              <a:rPr lang="en-US" b="1" i="0" dirty="0"/>
              <a:t>stand for here? </a:t>
            </a:r>
            <a:r>
              <a:rPr lang="en-US" b="0" i="1" dirty="0"/>
              <a:t>(/</a:t>
            </a:r>
            <a:r>
              <a:rPr lang="en-US" sz="1200" b="0" kern="1200" dirty="0" err="1">
                <a:solidFill>
                  <a:schemeClr val="tx1"/>
                </a:solidFill>
                <a:effectLst/>
                <a:latin typeface="+mn-lt"/>
                <a:ea typeface="+mn-ea"/>
                <a:cs typeface="+mn-cs"/>
              </a:rPr>
              <a:t>ă</a:t>
            </a:r>
            <a:r>
              <a:rPr lang="en-US" b="0" i="1" dirty="0"/>
              <a:t>/) </a:t>
            </a:r>
            <a:r>
              <a:rPr lang="en-US" b="1" i="0" dirty="0"/>
              <a:t>How do you know? </a:t>
            </a:r>
            <a:r>
              <a:rPr lang="en-US" b="0" i="1" dirty="0"/>
              <a:t>(because the word only has one vowel and it is followed by a consonant) </a:t>
            </a:r>
            <a:r>
              <a:rPr lang="en-US" b="1" i="0" dirty="0"/>
              <a:t>Let’s blend the two sounds. /d/ /</a:t>
            </a:r>
            <a:r>
              <a:rPr lang="en-US" sz="1200" b="1" kern="1200" dirty="0" err="1">
                <a:solidFill>
                  <a:schemeClr val="tx1"/>
                </a:solidFill>
                <a:effectLst/>
                <a:latin typeface="+mn-lt"/>
                <a:ea typeface="+mn-ea"/>
                <a:cs typeface="+mn-cs"/>
              </a:rPr>
              <a:t>ă</a:t>
            </a:r>
            <a:r>
              <a:rPr lang="en-US" b="1" i="0" dirty="0"/>
              <a:t>/. /</a:t>
            </a:r>
            <a:r>
              <a:rPr lang="en-US" b="1" i="0" dirty="0" err="1"/>
              <a:t>d</a:t>
            </a:r>
            <a:r>
              <a:rPr lang="en-US" sz="1200" b="1" kern="1200" dirty="0" err="1">
                <a:solidFill>
                  <a:schemeClr val="tx1"/>
                </a:solidFill>
                <a:effectLst/>
                <a:latin typeface="+mn-lt"/>
                <a:ea typeface="+mn-ea"/>
                <a:cs typeface="+mn-cs"/>
              </a:rPr>
              <a:t>ă</a:t>
            </a:r>
            <a:r>
              <a:rPr lang="en-US" b="1" i="0" dirty="0"/>
              <a:t>/.</a:t>
            </a:r>
            <a:endParaRPr lang="en-US" b="1" dirty="0"/>
          </a:p>
        </p:txBody>
      </p:sp>
      <p:sp>
        <p:nvSpPr>
          <p:cNvPr id="4" name="Slide Number Placeholder 3"/>
          <p:cNvSpPr>
            <a:spLocks noGrp="1"/>
          </p:cNvSpPr>
          <p:nvPr>
            <p:ph type="sldNum" sz="quarter" idx="5"/>
          </p:nvPr>
        </p:nvSpPr>
        <p:spPr/>
        <p:txBody>
          <a:bodyPr/>
          <a:lstStyle/>
          <a:p>
            <a:fld id="{78DF21B5-3E7D-904C-A895-51270764F5F7}" type="slidenum">
              <a:rPr lang="en-US" smtClean="0"/>
              <a:t>31</a:t>
            </a:fld>
            <a:endParaRPr lang="en-US"/>
          </a:p>
        </p:txBody>
      </p:sp>
    </p:spTree>
    <p:extLst>
      <p:ext uri="{BB962C8B-B14F-4D97-AF65-F5344CB8AC3E}">
        <p14:creationId xmlns:p14="http://schemas.microsoft.com/office/powerpoint/2010/main" val="33877945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a:t>
            </a:r>
            <a:r>
              <a:rPr lang="en-US" b="1" dirty="0"/>
              <a:t>Now let’s blend all the letters together in line 3: </a:t>
            </a:r>
            <a:r>
              <a:rPr lang="en-US" b="1" i="0" dirty="0"/>
              <a:t>/</a:t>
            </a:r>
            <a:r>
              <a:rPr lang="en-US" b="1" i="0" dirty="0" err="1"/>
              <a:t>d</a:t>
            </a:r>
            <a:r>
              <a:rPr lang="en-US" sz="1200" b="1" kern="1200" dirty="0" err="1">
                <a:solidFill>
                  <a:schemeClr val="tx1"/>
                </a:solidFill>
                <a:effectLst/>
                <a:latin typeface="+mn-lt"/>
                <a:ea typeface="+mn-ea"/>
                <a:cs typeface="+mn-cs"/>
              </a:rPr>
              <a:t>ă</a:t>
            </a:r>
            <a:r>
              <a:rPr lang="en-US" b="1" i="0" dirty="0"/>
              <a:t>/ /n/, </a:t>
            </a:r>
            <a:r>
              <a:rPr lang="en-US" b="1" i="1" dirty="0"/>
              <a:t>Dan</a:t>
            </a:r>
            <a:r>
              <a:rPr lang="en-US" b="1" i="0" dirty="0"/>
              <a:t>. Read it with me: </a:t>
            </a:r>
            <a:r>
              <a:rPr lang="en-US" b="1" i="1" dirty="0"/>
              <a:t>Dan</a:t>
            </a:r>
            <a:r>
              <a:rPr lang="en-US" b="1" i="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Good job!</a:t>
            </a:r>
          </a:p>
        </p:txBody>
      </p:sp>
      <p:sp>
        <p:nvSpPr>
          <p:cNvPr id="4" name="Slide Number Placeholder 3"/>
          <p:cNvSpPr>
            <a:spLocks noGrp="1"/>
          </p:cNvSpPr>
          <p:nvPr>
            <p:ph type="sldNum" sz="quarter" idx="5"/>
          </p:nvPr>
        </p:nvSpPr>
        <p:spPr/>
        <p:txBody>
          <a:bodyPr/>
          <a:lstStyle/>
          <a:p>
            <a:fld id="{78DF21B5-3E7D-904C-A895-51270764F5F7}" type="slidenum">
              <a:rPr lang="en-US" smtClean="0"/>
              <a:t>32</a:t>
            </a:fld>
            <a:endParaRPr lang="en-US"/>
          </a:p>
        </p:txBody>
      </p:sp>
    </p:spTree>
    <p:extLst>
      <p:ext uri="{BB962C8B-B14F-4D97-AF65-F5344CB8AC3E}">
        <p14:creationId xmlns:p14="http://schemas.microsoft.com/office/powerpoint/2010/main" val="7307033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u="sng" dirty="0"/>
              <a:t>OPTIONAL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children need additional practice with the blending routine, build three words together using the sound-spellings provided. You can move the letter tiles at left into the blue boxes in each row to make words.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Suggested words: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tap</a:t>
            </a:r>
          </a:p>
        </p:txBody>
      </p:sp>
      <p:sp>
        <p:nvSpPr>
          <p:cNvPr id="4" name="Slide Number Placeholder 3"/>
          <p:cNvSpPr>
            <a:spLocks noGrp="1"/>
          </p:cNvSpPr>
          <p:nvPr>
            <p:ph type="sldNum" sz="quarter" idx="5"/>
          </p:nvPr>
        </p:nvSpPr>
        <p:spPr/>
        <p:txBody>
          <a:bodyPr/>
          <a:lstStyle/>
          <a:p>
            <a:fld id="{78DF21B5-3E7D-904C-A895-51270764F5F7}" type="slidenum">
              <a:rPr lang="en-US" smtClean="0"/>
              <a:t>33</a:t>
            </a:fld>
            <a:endParaRPr lang="en-US"/>
          </a:p>
        </p:txBody>
      </p:sp>
    </p:spTree>
    <p:extLst>
      <p:ext uri="{BB962C8B-B14F-4D97-AF65-F5344CB8AC3E}">
        <p14:creationId xmlns:p14="http://schemas.microsoft.com/office/powerpoint/2010/main" val="11989587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a:t>
            </a:r>
            <a:r>
              <a:rPr lang="en-US" b="1" dirty="0"/>
              <a:t>We’re going to read each line of words one at a time. Are you ready to read? Let’s start with line 1: </a:t>
            </a:r>
            <a:r>
              <a:rPr lang="en-US" b="1" i="1" dirty="0"/>
              <a:t>sad, pan, map, cat.</a:t>
            </a:r>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Now look at line 2. Let’s read: </a:t>
            </a:r>
            <a:r>
              <a:rPr lang="en-US" b="1" i="1" dirty="0"/>
              <a:t>tan, mat, pat, bad</a:t>
            </a:r>
            <a:r>
              <a:rPr lang="en-US" b="1" i="0" dirty="0"/>
              <a:t>.</a:t>
            </a:r>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Good job!</a:t>
            </a:r>
            <a:endParaRPr lang="en-US" dirty="0"/>
          </a:p>
        </p:txBody>
      </p:sp>
      <p:sp>
        <p:nvSpPr>
          <p:cNvPr id="4" name="Slide Number Placeholder 3"/>
          <p:cNvSpPr>
            <a:spLocks noGrp="1"/>
          </p:cNvSpPr>
          <p:nvPr>
            <p:ph type="sldNum" sz="quarter" idx="5"/>
          </p:nvPr>
        </p:nvSpPr>
        <p:spPr/>
        <p:txBody>
          <a:bodyPr/>
          <a:lstStyle/>
          <a:p>
            <a:fld id="{78DF21B5-3E7D-904C-A895-51270764F5F7}" type="slidenum">
              <a:rPr lang="en-US" smtClean="0"/>
              <a:t>34</a:t>
            </a:fld>
            <a:endParaRPr lang="en-US"/>
          </a:p>
        </p:txBody>
      </p:sp>
    </p:spTree>
    <p:extLst>
      <p:ext uri="{BB962C8B-B14F-4D97-AF65-F5344CB8AC3E}">
        <p14:creationId xmlns:p14="http://schemas.microsoft.com/office/powerpoint/2010/main" val="18033122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a:t>
            </a:r>
            <a:r>
              <a:rPr lang="en-US" b="1" dirty="0"/>
              <a:t>Now we are going to look for some words that rhyme with </a:t>
            </a:r>
            <a:r>
              <a:rPr lang="en-US" b="1" i="1" dirty="0"/>
              <a:t>cat</a:t>
            </a:r>
            <a:r>
              <a:rPr lang="en-US" b="1" dirty="0"/>
              <a:t>. Remember that rhyming words have the same ending sound.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Read the words on the left to yourself. Which words rhyme with </a:t>
            </a:r>
            <a:r>
              <a:rPr lang="en-US" b="1" i="1" dirty="0"/>
              <a:t>cat</a:t>
            </a:r>
            <a:r>
              <a:rPr lang="en-US" b="1" dirty="0"/>
              <a:t>? </a:t>
            </a:r>
            <a:r>
              <a:rPr lang="en-US" b="0" i="1" dirty="0"/>
              <a:t>(mat, pat) </a:t>
            </a:r>
            <a:r>
              <a:rPr lang="en-US" b="0" dirty="0"/>
              <a:t>Drag the word tiles to the spaces provided. </a:t>
            </a:r>
            <a:r>
              <a:rPr lang="en-US" b="1" dirty="0"/>
              <a:t>What letters are the same in these words? </a:t>
            </a:r>
            <a:r>
              <a:rPr lang="en-US" b="0" i="1" dirty="0"/>
              <a:t>(a, t) </a:t>
            </a:r>
            <a:r>
              <a:rPr lang="en-US" b="1" dirty="0"/>
              <a:t>Blend the sounds with me: /</a:t>
            </a:r>
            <a:r>
              <a:rPr lang="en-US" sz="1200" b="1" kern="1200" dirty="0" err="1">
                <a:solidFill>
                  <a:schemeClr val="tx1"/>
                </a:solidFill>
                <a:effectLst/>
                <a:latin typeface="+mn-lt"/>
                <a:ea typeface="+mn-ea"/>
                <a:cs typeface="+mn-cs"/>
              </a:rPr>
              <a:t>ă</a:t>
            </a:r>
            <a:r>
              <a:rPr lang="en-US" sz="1200" b="1" kern="1200" dirty="0">
                <a:solidFill>
                  <a:schemeClr val="tx1"/>
                </a:solidFill>
                <a:effectLst/>
                <a:latin typeface="+mn-lt"/>
                <a:ea typeface="+mn-ea"/>
                <a:cs typeface="+mn-cs"/>
              </a:rPr>
              <a:t>/ /t/, /</a:t>
            </a:r>
            <a:r>
              <a:rPr lang="en-US" sz="1200" b="1" kern="1200" dirty="0" err="1">
                <a:solidFill>
                  <a:schemeClr val="tx1"/>
                </a:solidFill>
                <a:effectLst/>
                <a:latin typeface="+mn-lt"/>
                <a:ea typeface="+mn-ea"/>
                <a:cs typeface="+mn-cs"/>
              </a:rPr>
              <a:t>ăt</a:t>
            </a:r>
            <a:r>
              <a:rPr lang="en-US" sz="1200" b="1" kern="1200" dirty="0">
                <a:solidFill>
                  <a:schemeClr val="tx1"/>
                </a:solidFill>
                <a:effectLst/>
                <a:latin typeface="+mn-lt"/>
                <a:ea typeface="+mn-ea"/>
                <a:cs typeface="+mn-cs"/>
              </a:rPr>
              <a:t>/. Since rhyming words have the same vowel and consonant sounds, the words often have the same letters, or word family, at the end.</a:t>
            </a: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Do you know other words that rhyme with </a:t>
            </a:r>
            <a:r>
              <a:rPr lang="en-US" b="1" i="1" dirty="0"/>
              <a:t>cat</a:t>
            </a:r>
            <a:r>
              <a:rPr lang="en-US" b="1" i="0" dirty="0"/>
              <a:t>? </a:t>
            </a:r>
            <a:r>
              <a:rPr lang="en-US" b="0" i="0" dirty="0"/>
              <a:t>Write a couple of their responses on the blank word tiles and drag them to the spaces provided.</a:t>
            </a:r>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Good job!</a:t>
            </a:r>
            <a:endParaRPr lang="en-US" dirty="0"/>
          </a:p>
        </p:txBody>
      </p:sp>
      <p:sp>
        <p:nvSpPr>
          <p:cNvPr id="4" name="Slide Number Placeholder 3"/>
          <p:cNvSpPr>
            <a:spLocks noGrp="1"/>
          </p:cNvSpPr>
          <p:nvPr>
            <p:ph type="sldNum" sz="quarter" idx="5"/>
          </p:nvPr>
        </p:nvSpPr>
        <p:spPr/>
        <p:txBody>
          <a:bodyPr/>
          <a:lstStyle/>
          <a:p>
            <a:fld id="{78DF21B5-3E7D-904C-A895-51270764F5F7}" type="slidenum">
              <a:rPr lang="en-US" smtClean="0"/>
              <a:t>35</a:t>
            </a:fld>
            <a:endParaRPr lang="en-US"/>
          </a:p>
        </p:txBody>
      </p:sp>
    </p:spTree>
    <p:extLst>
      <p:ext uri="{BB962C8B-B14F-4D97-AF65-F5344CB8AC3E}">
        <p14:creationId xmlns:p14="http://schemas.microsoft.com/office/powerpoint/2010/main" val="29943848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a:t>
            </a:r>
            <a:r>
              <a:rPr lang="en-US" b="1" dirty="0"/>
              <a:t>Let’s look for more rhyming words. Which word on the list rhymes with </a:t>
            </a:r>
            <a:r>
              <a:rPr lang="en-US" b="1" i="1" dirty="0"/>
              <a:t>tan</a:t>
            </a:r>
            <a:r>
              <a:rPr lang="en-US" b="1" dirty="0"/>
              <a:t>? </a:t>
            </a:r>
            <a:r>
              <a:rPr lang="en-US" b="0" i="1" dirty="0"/>
              <a:t>(pan) </a:t>
            </a:r>
            <a:r>
              <a:rPr lang="en-US" b="0" dirty="0"/>
              <a:t>Drag the word tile to one of the spaces provided. </a:t>
            </a:r>
            <a:r>
              <a:rPr lang="en-US" b="1" dirty="0"/>
              <a:t>What letters are the same in these words? </a:t>
            </a:r>
            <a:r>
              <a:rPr lang="en-US" b="0" i="1" dirty="0"/>
              <a:t>(a, n) </a:t>
            </a:r>
            <a:r>
              <a:rPr lang="en-US" b="1" dirty="0"/>
              <a:t>Blend the sounds with me: /</a:t>
            </a:r>
            <a:r>
              <a:rPr lang="en-US" sz="1200" b="1" kern="1200" dirty="0" err="1">
                <a:solidFill>
                  <a:schemeClr val="tx1"/>
                </a:solidFill>
                <a:effectLst/>
                <a:latin typeface="+mn-lt"/>
                <a:ea typeface="+mn-ea"/>
                <a:cs typeface="+mn-cs"/>
              </a:rPr>
              <a:t>ă</a:t>
            </a:r>
            <a:r>
              <a:rPr lang="en-US" sz="1200" b="1" kern="1200" dirty="0">
                <a:solidFill>
                  <a:schemeClr val="tx1"/>
                </a:solidFill>
                <a:effectLst/>
                <a:latin typeface="+mn-lt"/>
                <a:ea typeface="+mn-ea"/>
                <a:cs typeface="+mn-cs"/>
              </a:rPr>
              <a:t>/ /n/, /</a:t>
            </a:r>
            <a:r>
              <a:rPr lang="en-US" sz="1200" b="1" kern="1200" dirty="0" err="1">
                <a:solidFill>
                  <a:schemeClr val="tx1"/>
                </a:solidFill>
                <a:effectLst/>
                <a:latin typeface="+mn-lt"/>
                <a:ea typeface="+mn-ea"/>
                <a:cs typeface="+mn-cs"/>
              </a:rPr>
              <a:t>ăn</a:t>
            </a:r>
            <a:r>
              <a:rPr lang="en-US" sz="1200" b="1"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Tan</a:t>
            </a:r>
            <a:r>
              <a:rPr lang="en-US" sz="1200" b="1" kern="1200" dirty="0">
                <a:solidFill>
                  <a:schemeClr val="tx1"/>
                </a:solidFill>
                <a:effectLst/>
                <a:latin typeface="+mn-lt"/>
                <a:ea typeface="+mn-ea"/>
                <a:cs typeface="+mn-cs"/>
              </a:rPr>
              <a:t> and </a:t>
            </a:r>
            <a:r>
              <a:rPr lang="en-US" sz="1200" b="1" i="1" kern="1200" dirty="0">
                <a:solidFill>
                  <a:schemeClr val="tx1"/>
                </a:solidFill>
                <a:effectLst/>
                <a:latin typeface="+mn-lt"/>
                <a:ea typeface="+mn-ea"/>
                <a:cs typeface="+mn-cs"/>
              </a:rPr>
              <a:t>pan</a:t>
            </a:r>
            <a:r>
              <a:rPr lang="en-US" sz="1200" b="1" kern="1200" dirty="0">
                <a:solidFill>
                  <a:schemeClr val="tx1"/>
                </a:solidFill>
                <a:effectLst/>
                <a:latin typeface="+mn-lt"/>
                <a:ea typeface="+mn-ea"/>
                <a:cs typeface="+mn-cs"/>
              </a:rPr>
              <a:t> also have the same word family at the end.</a:t>
            </a: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Do you know other words that rhyme with </a:t>
            </a:r>
            <a:r>
              <a:rPr lang="en-US" b="1" i="1" dirty="0"/>
              <a:t>tan</a:t>
            </a:r>
            <a:r>
              <a:rPr lang="en-US" b="1" i="0" dirty="0"/>
              <a:t>? </a:t>
            </a:r>
            <a:r>
              <a:rPr lang="en-US" b="0" i="0" dirty="0"/>
              <a:t>Write a couple of their responses on the blank word tiles and drag them to the spaces provided.</a:t>
            </a:r>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Good job!</a:t>
            </a:r>
            <a:endParaRPr lang="en-US" dirty="0"/>
          </a:p>
        </p:txBody>
      </p:sp>
      <p:sp>
        <p:nvSpPr>
          <p:cNvPr id="4" name="Slide Number Placeholder 3"/>
          <p:cNvSpPr>
            <a:spLocks noGrp="1"/>
          </p:cNvSpPr>
          <p:nvPr>
            <p:ph type="sldNum" sz="quarter" idx="5"/>
          </p:nvPr>
        </p:nvSpPr>
        <p:spPr/>
        <p:txBody>
          <a:bodyPr/>
          <a:lstStyle/>
          <a:p>
            <a:fld id="{78DF21B5-3E7D-904C-A895-51270764F5F7}" type="slidenum">
              <a:rPr lang="en-US" smtClean="0"/>
              <a:t>36</a:t>
            </a:fld>
            <a:endParaRPr lang="en-US"/>
          </a:p>
        </p:txBody>
      </p:sp>
    </p:spTree>
    <p:extLst>
      <p:ext uri="{BB962C8B-B14F-4D97-AF65-F5344CB8AC3E}">
        <p14:creationId xmlns:p14="http://schemas.microsoft.com/office/powerpoint/2010/main" val="25206795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a:t>
            </a:r>
            <a:r>
              <a:rPr lang="en-US" b="1" dirty="0"/>
              <a:t>: One more time! Which word on the list rhymes with </a:t>
            </a:r>
            <a:r>
              <a:rPr lang="en-US" b="1" i="1" dirty="0"/>
              <a:t>sad</a:t>
            </a:r>
            <a:r>
              <a:rPr lang="en-US" b="1" dirty="0"/>
              <a:t>? </a:t>
            </a:r>
            <a:r>
              <a:rPr lang="en-US" b="0" i="1" dirty="0"/>
              <a:t>(bad) </a:t>
            </a:r>
            <a:r>
              <a:rPr lang="en-US" b="0" dirty="0"/>
              <a:t>Drag the word tile to one of the spaces provided. </a:t>
            </a:r>
            <a:r>
              <a:rPr lang="en-US" b="1" dirty="0"/>
              <a:t>What letters are the same in these words? </a:t>
            </a:r>
            <a:r>
              <a:rPr lang="en-US" b="0" i="1" dirty="0"/>
              <a:t>(a, d) </a:t>
            </a:r>
            <a:r>
              <a:rPr lang="en-US" b="1" dirty="0"/>
              <a:t>Blend the sounds with me: /</a:t>
            </a:r>
            <a:r>
              <a:rPr lang="en-US" sz="1200" b="1" kern="1200" dirty="0" err="1">
                <a:solidFill>
                  <a:schemeClr val="tx1"/>
                </a:solidFill>
                <a:effectLst/>
                <a:latin typeface="+mn-lt"/>
                <a:ea typeface="+mn-ea"/>
                <a:cs typeface="+mn-cs"/>
              </a:rPr>
              <a:t>ă</a:t>
            </a:r>
            <a:r>
              <a:rPr lang="en-US" sz="1200" b="1" kern="1200" dirty="0">
                <a:solidFill>
                  <a:schemeClr val="tx1"/>
                </a:solidFill>
                <a:effectLst/>
                <a:latin typeface="+mn-lt"/>
                <a:ea typeface="+mn-ea"/>
                <a:cs typeface="+mn-cs"/>
              </a:rPr>
              <a:t>/ /d/, /</a:t>
            </a:r>
            <a:r>
              <a:rPr lang="en-US" sz="1200" b="1" kern="1200" dirty="0" err="1">
                <a:solidFill>
                  <a:schemeClr val="tx1"/>
                </a:solidFill>
                <a:effectLst/>
                <a:latin typeface="+mn-lt"/>
                <a:ea typeface="+mn-ea"/>
                <a:cs typeface="+mn-cs"/>
              </a:rPr>
              <a:t>ăd</a:t>
            </a:r>
            <a:r>
              <a:rPr lang="en-US" sz="1200" b="1"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Sad</a:t>
            </a:r>
            <a:r>
              <a:rPr lang="en-US" sz="1200" b="1" kern="1200" dirty="0">
                <a:solidFill>
                  <a:schemeClr val="tx1"/>
                </a:solidFill>
                <a:effectLst/>
                <a:latin typeface="+mn-lt"/>
                <a:ea typeface="+mn-ea"/>
                <a:cs typeface="+mn-cs"/>
              </a:rPr>
              <a:t> and </a:t>
            </a:r>
            <a:r>
              <a:rPr lang="en-US" sz="1200" b="1" i="1" kern="1200" dirty="0">
                <a:solidFill>
                  <a:schemeClr val="tx1"/>
                </a:solidFill>
                <a:effectLst/>
                <a:latin typeface="+mn-lt"/>
                <a:ea typeface="+mn-ea"/>
                <a:cs typeface="+mn-cs"/>
              </a:rPr>
              <a:t>bad</a:t>
            </a:r>
            <a:r>
              <a:rPr lang="en-US" sz="1200" b="1" kern="1200" dirty="0">
                <a:solidFill>
                  <a:schemeClr val="tx1"/>
                </a:solidFill>
                <a:effectLst/>
                <a:latin typeface="+mn-lt"/>
                <a:ea typeface="+mn-ea"/>
                <a:cs typeface="+mn-cs"/>
              </a:rPr>
              <a:t> have the same word family at the end.</a:t>
            </a: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Do you know other words that rhyme with </a:t>
            </a:r>
            <a:r>
              <a:rPr lang="en-US" b="1" i="1" dirty="0"/>
              <a:t>sad</a:t>
            </a:r>
            <a:r>
              <a:rPr lang="en-US" b="1" i="0" dirty="0"/>
              <a:t>? </a:t>
            </a:r>
            <a:r>
              <a:rPr lang="en-US" b="0" i="0" dirty="0"/>
              <a:t>Write a couple of their responses on the blank word tiles and drag them to the spaces provided.</a:t>
            </a:r>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Good job!</a:t>
            </a:r>
            <a:endParaRPr lang="en-US" dirty="0"/>
          </a:p>
        </p:txBody>
      </p:sp>
      <p:sp>
        <p:nvSpPr>
          <p:cNvPr id="4" name="Slide Number Placeholder 3"/>
          <p:cNvSpPr>
            <a:spLocks noGrp="1"/>
          </p:cNvSpPr>
          <p:nvPr>
            <p:ph type="sldNum" sz="quarter" idx="5"/>
          </p:nvPr>
        </p:nvSpPr>
        <p:spPr/>
        <p:txBody>
          <a:bodyPr/>
          <a:lstStyle/>
          <a:p>
            <a:fld id="{78DF21B5-3E7D-904C-A895-51270764F5F7}" type="slidenum">
              <a:rPr lang="en-US" smtClean="0"/>
              <a:t>37</a:t>
            </a:fld>
            <a:endParaRPr lang="en-US"/>
          </a:p>
        </p:txBody>
      </p:sp>
    </p:spTree>
    <p:extLst>
      <p:ext uri="{BB962C8B-B14F-4D97-AF65-F5344CB8AC3E}">
        <p14:creationId xmlns:p14="http://schemas.microsoft.com/office/powerpoint/2010/main" val="32465797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a:t>
            </a:r>
            <a:r>
              <a:rPr lang="en-US" b="1" i="0" dirty="0"/>
              <a:t>We have learned to read more words with a short </a:t>
            </a:r>
            <a:r>
              <a:rPr lang="en-US" b="1" i="1" dirty="0"/>
              <a:t>a</a:t>
            </a:r>
            <a:r>
              <a:rPr lang="en-US" b="1" i="0" dirty="0"/>
              <a:t> vowel sound. Let’s practice spelling them, too, so we can use them in our own writing.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Look at our ALLIGATOR card again. All of this week’s spelling words have the short </a:t>
            </a:r>
            <a:r>
              <a:rPr lang="en-US" b="1" i="1" dirty="0"/>
              <a:t>a</a:t>
            </a:r>
            <a:r>
              <a:rPr lang="en-US" b="1" i="0" dirty="0"/>
              <a:t> sound, </a:t>
            </a:r>
            <a:r>
              <a:rPr lang="en-US" sz="1200" b="1" kern="1200" dirty="0">
                <a:solidFill>
                  <a:schemeClr val="tx1"/>
                </a:solidFill>
                <a:effectLst/>
                <a:latin typeface="+mn-lt"/>
                <a:ea typeface="+mn-ea"/>
                <a:cs typeface="+mn-cs"/>
              </a:rPr>
              <a:t>/</a:t>
            </a:r>
            <a:r>
              <a:rPr lang="en-US" sz="1200" b="1" kern="1200" dirty="0" err="1">
                <a:solidFill>
                  <a:schemeClr val="tx1"/>
                </a:solidFill>
                <a:effectLst/>
                <a:latin typeface="+mn-lt"/>
                <a:ea typeface="+mn-ea"/>
                <a:cs typeface="+mn-cs"/>
              </a:rPr>
              <a:t>ă</a:t>
            </a:r>
            <a:r>
              <a:rPr lang="en-US" sz="1200" b="1" kern="1200" dirty="0">
                <a:solidFill>
                  <a:schemeClr val="tx1"/>
                </a:solidFill>
                <a:effectLst/>
                <a:latin typeface="+mn-lt"/>
                <a:ea typeface="+mn-ea"/>
                <a:cs typeface="+mn-cs"/>
              </a:rPr>
              <a:t>/</a:t>
            </a:r>
            <a:r>
              <a:rPr lang="en-US" b="1" i="0" dirty="0"/>
              <a:t>, spelled with the letter </a:t>
            </a:r>
            <a:r>
              <a:rPr lang="en-US" b="1" i="1" dirty="0"/>
              <a:t>a</a:t>
            </a:r>
            <a:r>
              <a:rPr lang="en-US" b="1" i="0" dirty="0"/>
              <a:t>, as in the word </a:t>
            </a:r>
            <a:r>
              <a:rPr lang="en-US" b="1" i="1" dirty="0"/>
              <a:t>bad</a:t>
            </a:r>
            <a:r>
              <a:rPr lang="en-US" b="1" i="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Remember that the </a:t>
            </a:r>
            <a:r>
              <a:rPr lang="en-US" sz="1200" b="1" kern="1200" dirty="0">
                <a:solidFill>
                  <a:schemeClr val="tx1"/>
                </a:solidFill>
                <a:effectLst/>
                <a:latin typeface="+mn-lt"/>
                <a:ea typeface="+mn-ea"/>
                <a:cs typeface="+mn-cs"/>
              </a:rPr>
              <a:t>/</a:t>
            </a:r>
            <a:r>
              <a:rPr lang="en-US" sz="1200" b="1" kern="1200" dirty="0" err="1">
                <a:solidFill>
                  <a:schemeClr val="tx1"/>
                </a:solidFill>
                <a:effectLst/>
                <a:latin typeface="+mn-lt"/>
                <a:ea typeface="+mn-ea"/>
                <a:cs typeface="+mn-cs"/>
              </a:rPr>
              <a:t>ă</a:t>
            </a:r>
            <a:r>
              <a:rPr lang="en-US" sz="1200" b="1" kern="1200" dirty="0">
                <a:solidFill>
                  <a:schemeClr val="tx1"/>
                </a:solidFill>
                <a:effectLst/>
                <a:latin typeface="+mn-lt"/>
                <a:ea typeface="+mn-ea"/>
                <a:cs typeface="+mn-cs"/>
              </a:rPr>
              <a:t>/ sound can be at the beginning or the middle of a word.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78DF21B5-3E7D-904C-A895-51270764F5F7}" type="slidenum">
              <a:rPr lang="en-US" smtClean="0"/>
              <a:t>38</a:t>
            </a:fld>
            <a:endParaRPr lang="en-US"/>
          </a:p>
        </p:txBody>
      </p:sp>
    </p:spTree>
    <p:extLst>
      <p:ext uri="{BB962C8B-B14F-4D97-AF65-F5344CB8AC3E}">
        <p14:creationId xmlns:p14="http://schemas.microsoft.com/office/powerpoint/2010/main" val="36506593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If you are present with children in a classroom, you may want to distribute Printable: Word List 2 to have children cut out the Spelling Word cards and sort the words. Save the cards and the rest of the page for later use.)</a:t>
            </a:r>
          </a:p>
          <a:p>
            <a:endParaRPr lang="en-US" dirty="0"/>
          </a:p>
          <a:p>
            <a:r>
              <a:rPr lang="en-US" dirty="0"/>
              <a:t>This sort has children distinguish among words that end with the letters </a:t>
            </a:r>
            <a:r>
              <a:rPr lang="en-US" i="1" dirty="0"/>
              <a:t>an, </a:t>
            </a:r>
            <a:r>
              <a:rPr lang="en-US" dirty="0"/>
              <a:t>words that end with the letters </a:t>
            </a:r>
            <a:r>
              <a:rPr lang="en-US" i="1" dirty="0"/>
              <a:t>at, </a:t>
            </a:r>
            <a:r>
              <a:rPr lang="en-US" i="0" dirty="0"/>
              <a:t>and words that do not belong in either of those categories</a:t>
            </a:r>
            <a:r>
              <a:rPr lang="en-US" i="1" dirty="0"/>
              <a:t>. </a:t>
            </a:r>
            <a:r>
              <a:rPr lang="en-US" dirty="0"/>
              <a:t>Move the word </a:t>
            </a:r>
            <a:r>
              <a:rPr lang="en-US" i="1" dirty="0"/>
              <a:t>pan </a:t>
            </a:r>
            <a:r>
              <a:rPr lang="en-US" i="0" dirty="0"/>
              <a:t>to head the first column and the word </a:t>
            </a:r>
            <a:r>
              <a:rPr lang="en-US" i="1" dirty="0"/>
              <a:t>cat </a:t>
            </a:r>
            <a:r>
              <a:rPr lang="en-US" i="0" dirty="0"/>
              <a:t>to head the second column. The third column is headed by the word </a:t>
            </a:r>
            <a:r>
              <a:rPr lang="en-US" i="1" dirty="0"/>
              <a:t>other </a:t>
            </a:r>
            <a:r>
              <a:rPr lang="en-US" i="0" dirty="0"/>
              <a:t>and is for words that do not fall into the first two columns.</a:t>
            </a: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a:t>
            </a:r>
            <a:r>
              <a:rPr lang="en-US" b="1" i="0" dirty="0"/>
              <a:t>Let’s do some sorting with our new Spelling Words. These words all have the short </a:t>
            </a:r>
            <a:r>
              <a:rPr lang="en-US" b="1" i="1" dirty="0"/>
              <a:t>a </a:t>
            </a:r>
            <a:r>
              <a:rPr lang="en-US" b="1" i="0" dirty="0"/>
              <a:t>sound.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I will read a Spelling Word, and you will tell me if you hear the sounds </a:t>
            </a:r>
            <a:r>
              <a:rPr lang="en-US" sz="1200" b="1" kern="1200" dirty="0">
                <a:solidFill>
                  <a:schemeClr val="tx1"/>
                </a:solidFill>
                <a:effectLst/>
                <a:latin typeface="+mn-lt"/>
                <a:ea typeface="+mn-ea"/>
                <a:cs typeface="+mn-cs"/>
              </a:rPr>
              <a:t>/</a:t>
            </a:r>
            <a:r>
              <a:rPr lang="en-US" sz="1200" b="1" kern="1200" dirty="0" err="1">
                <a:solidFill>
                  <a:schemeClr val="tx1"/>
                </a:solidFill>
                <a:effectLst/>
                <a:latin typeface="+mn-lt"/>
                <a:ea typeface="+mn-ea"/>
                <a:cs typeface="+mn-cs"/>
              </a:rPr>
              <a:t>ăn</a:t>
            </a:r>
            <a:r>
              <a:rPr lang="en-US" sz="1200" b="1" kern="1200" dirty="0">
                <a:solidFill>
                  <a:schemeClr val="tx1"/>
                </a:solidFill>
                <a:effectLst/>
                <a:latin typeface="+mn-lt"/>
                <a:ea typeface="+mn-ea"/>
                <a:cs typeface="+mn-cs"/>
              </a:rPr>
              <a:t>/ </a:t>
            </a:r>
            <a:r>
              <a:rPr lang="en-US" b="1" i="0" dirty="0"/>
              <a:t>at the end of the word, as in </a:t>
            </a:r>
            <a:r>
              <a:rPr lang="en-US" b="1" i="1" dirty="0"/>
              <a:t>pan,</a:t>
            </a:r>
            <a:r>
              <a:rPr lang="en-US" b="1" i="0" dirty="0"/>
              <a:t> or the sounds </a:t>
            </a:r>
            <a:r>
              <a:rPr lang="en-US" sz="1200" b="1" kern="1200" dirty="0">
                <a:solidFill>
                  <a:schemeClr val="tx1"/>
                </a:solidFill>
                <a:effectLst/>
                <a:latin typeface="+mn-lt"/>
                <a:ea typeface="+mn-ea"/>
                <a:cs typeface="+mn-cs"/>
              </a:rPr>
              <a:t>/</a:t>
            </a:r>
            <a:r>
              <a:rPr lang="en-US" sz="1200" b="1" kern="1200" dirty="0" err="1">
                <a:solidFill>
                  <a:schemeClr val="tx1"/>
                </a:solidFill>
                <a:effectLst/>
                <a:latin typeface="+mn-lt"/>
                <a:ea typeface="+mn-ea"/>
                <a:cs typeface="+mn-cs"/>
              </a:rPr>
              <a:t>ăt</a:t>
            </a:r>
            <a:r>
              <a:rPr lang="en-US" sz="1200" b="1" kern="1200" dirty="0">
                <a:solidFill>
                  <a:schemeClr val="tx1"/>
                </a:solidFill>
                <a:effectLst/>
                <a:latin typeface="+mn-lt"/>
                <a:ea typeface="+mn-ea"/>
                <a:cs typeface="+mn-cs"/>
              </a:rPr>
              <a:t>/ </a:t>
            </a:r>
            <a:r>
              <a:rPr lang="en-US" b="1" i="0" dirty="0"/>
              <a:t>at the end of the word, as in </a:t>
            </a:r>
            <a:r>
              <a:rPr lang="en-US" b="1" i="1" dirty="0"/>
              <a:t>cat. </a:t>
            </a:r>
            <a:r>
              <a:rPr lang="en-US" b="1" i="0" dirty="0"/>
              <a:t>If the word does not end in the sounds </a:t>
            </a:r>
            <a:r>
              <a:rPr lang="en-US" sz="1200" b="1" kern="1200" dirty="0">
                <a:solidFill>
                  <a:schemeClr val="tx1"/>
                </a:solidFill>
                <a:effectLst/>
                <a:latin typeface="+mn-lt"/>
                <a:ea typeface="+mn-ea"/>
                <a:cs typeface="+mn-cs"/>
              </a:rPr>
              <a:t>/</a:t>
            </a:r>
            <a:r>
              <a:rPr lang="en-US" sz="1200" b="1" kern="1200" dirty="0" err="1">
                <a:solidFill>
                  <a:schemeClr val="tx1"/>
                </a:solidFill>
                <a:effectLst/>
                <a:latin typeface="+mn-lt"/>
                <a:ea typeface="+mn-ea"/>
                <a:cs typeface="+mn-cs"/>
              </a:rPr>
              <a:t>ăn</a:t>
            </a:r>
            <a:r>
              <a:rPr lang="en-US" sz="1200" b="1" kern="1200" dirty="0">
                <a:solidFill>
                  <a:schemeClr val="tx1"/>
                </a:solidFill>
                <a:effectLst/>
                <a:latin typeface="+mn-lt"/>
                <a:ea typeface="+mn-ea"/>
                <a:cs typeface="+mn-cs"/>
              </a:rPr>
              <a:t>/ or /</a:t>
            </a:r>
            <a:r>
              <a:rPr lang="en-US" sz="1200" b="1" kern="1200" dirty="0" err="1">
                <a:solidFill>
                  <a:schemeClr val="tx1"/>
                </a:solidFill>
                <a:effectLst/>
                <a:latin typeface="+mn-lt"/>
                <a:ea typeface="+mn-ea"/>
                <a:cs typeface="+mn-cs"/>
              </a:rPr>
              <a:t>ăt</a:t>
            </a:r>
            <a:r>
              <a:rPr lang="en-US" sz="1200" b="1" kern="1200" dirty="0">
                <a:solidFill>
                  <a:schemeClr val="tx1"/>
                </a:solidFill>
                <a:effectLst/>
                <a:latin typeface="+mn-lt"/>
                <a:ea typeface="+mn-ea"/>
                <a:cs typeface="+mn-cs"/>
              </a:rPr>
              <a:t>/, we will put it in the “other” column. </a:t>
            </a:r>
            <a:endParaRPr lang="en-US" b="1"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Listen as I do the first one: </a:t>
            </a:r>
            <a:r>
              <a:rPr lang="en-US" b="1" i="1" dirty="0"/>
              <a:t>can</a:t>
            </a:r>
            <a:r>
              <a:rPr lang="en-US" b="1" i="0" dirty="0"/>
              <a:t>. Listen for the ending sounds, /</a:t>
            </a:r>
            <a:r>
              <a:rPr lang="en-US" sz="1200" b="1" kern="1200" dirty="0" err="1">
                <a:solidFill>
                  <a:schemeClr val="tx1"/>
                </a:solidFill>
                <a:effectLst/>
                <a:latin typeface="+mn-lt"/>
                <a:ea typeface="+mn-ea"/>
                <a:cs typeface="+mn-cs"/>
              </a:rPr>
              <a:t>ăăă</a:t>
            </a:r>
            <a:r>
              <a:rPr lang="en-US" b="1" i="0" dirty="0" err="1"/>
              <a:t>n</a:t>
            </a:r>
            <a:r>
              <a:rPr lang="en-US" b="1" i="0" dirty="0"/>
              <a:t>/. I hear the </a:t>
            </a:r>
            <a:r>
              <a:rPr lang="en-US" sz="1200" b="1" kern="1200" dirty="0">
                <a:solidFill>
                  <a:schemeClr val="tx1"/>
                </a:solidFill>
                <a:effectLst/>
                <a:latin typeface="+mn-lt"/>
                <a:ea typeface="+mn-ea"/>
                <a:cs typeface="+mn-cs"/>
              </a:rPr>
              <a:t>/</a:t>
            </a:r>
            <a:r>
              <a:rPr lang="en-US" sz="1200" b="1" kern="1200" dirty="0" err="1">
                <a:solidFill>
                  <a:schemeClr val="tx1"/>
                </a:solidFill>
                <a:effectLst/>
                <a:latin typeface="+mn-lt"/>
                <a:ea typeface="+mn-ea"/>
                <a:cs typeface="+mn-cs"/>
              </a:rPr>
              <a:t>ăn</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b="1" i="0" dirty="0"/>
              <a:t>sounds at the end of the word, as in </a:t>
            </a:r>
            <a:r>
              <a:rPr lang="en-US" b="1" i="1" dirty="0"/>
              <a:t>pan</a:t>
            </a:r>
            <a:r>
              <a:rPr lang="en-US" b="1" i="0" dirty="0"/>
              <a:t>. I’ll move </a:t>
            </a:r>
            <a:r>
              <a:rPr lang="en-US" b="1" i="1" dirty="0"/>
              <a:t>can</a:t>
            </a:r>
            <a:r>
              <a:rPr lang="en-US" b="1" i="0" dirty="0"/>
              <a:t> under </a:t>
            </a:r>
            <a:r>
              <a:rPr lang="en-US" b="1" i="1" dirty="0"/>
              <a:t>pan</a:t>
            </a:r>
            <a:r>
              <a:rPr lang="en-US" b="1" i="0" dirty="0"/>
              <a:t>.</a:t>
            </a:r>
            <a:endParaRPr lang="en-US" b="1" dirty="0"/>
          </a:p>
          <a:p>
            <a:endParaRPr lang="en-US" dirty="0"/>
          </a:p>
          <a:p>
            <a:r>
              <a:rPr lang="en-US" b="0" dirty="0"/>
              <a:t>Read each of the remaining words to children and have them tell you whether the Spelling Word ends with the sounds </a:t>
            </a:r>
            <a:r>
              <a:rPr lang="en-US" sz="1200" b="0" kern="1200" dirty="0">
                <a:solidFill>
                  <a:schemeClr val="tx1"/>
                </a:solidFill>
                <a:effectLst/>
                <a:latin typeface="+mn-lt"/>
                <a:ea typeface="+mn-ea"/>
                <a:cs typeface="+mn-cs"/>
              </a:rPr>
              <a:t>/</a:t>
            </a:r>
            <a:r>
              <a:rPr lang="en-US" sz="1200" b="0" kern="1200" dirty="0" err="1">
                <a:solidFill>
                  <a:schemeClr val="tx1"/>
                </a:solidFill>
                <a:effectLst/>
                <a:latin typeface="+mn-lt"/>
                <a:ea typeface="+mn-ea"/>
                <a:cs typeface="+mn-cs"/>
              </a:rPr>
              <a:t>ăn</a:t>
            </a:r>
            <a:r>
              <a:rPr lang="en-US" sz="1200" b="0" kern="1200" dirty="0">
                <a:solidFill>
                  <a:schemeClr val="tx1"/>
                </a:solidFill>
                <a:effectLst/>
                <a:latin typeface="+mn-lt"/>
                <a:ea typeface="+mn-ea"/>
                <a:cs typeface="+mn-cs"/>
              </a:rPr>
              <a:t>/</a:t>
            </a:r>
            <a:r>
              <a:rPr lang="en-US" b="0" i="0" dirty="0"/>
              <a:t>, as in </a:t>
            </a:r>
            <a:r>
              <a:rPr lang="en-US" b="0" i="1" dirty="0"/>
              <a:t>pan,</a:t>
            </a:r>
            <a:r>
              <a:rPr lang="en-US" b="0" i="0" dirty="0"/>
              <a:t> the sounds </a:t>
            </a:r>
            <a:r>
              <a:rPr lang="en-US" sz="1200" b="0" kern="1200" dirty="0">
                <a:solidFill>
                  <a:schemeClr val="tx1"/>
                </a:solidFill>
                <a:effectLst/>
                <a:latin typeface="+mn-lt"/>
                <a:ea typeface="+mn-ea"/>
                <a:cs typeface="+mn-cs"/>
              </a:rPr>
              <a:t>/</a:t>
            </a:r>
            <a:r>
              <a:rPr lang="en-US" sz="1200" b="0" kern="1200" dirty="0" err="1">
                <a:solidFill>
                  <a:schemeClr val="tx1"/>
                </a:solidFill>
                <a:effectLst/>
                <a:latin typeface="+mn-lt"/>
                <a:ea typeface="+mn-ea"/>
                <a:cs typeface="+mn-cs"/>
              </a:rPr>
              <a:t>ăt</a:t>
            </a:r>
            <a:r>
              <a:rPr lang="en-US" sz="1200" b="0" kern="1200" dirty="0">
                <a:solidFill>
                  <a:schemeClr val="tx1"/>
                </a:solidFill>
                <a:effectLst/>
                <a:latin typeface="+mn-lt"/>
                <a:ea typeface="+mn-ea"/>
                <a:cs typeface="+mn-cs"/>
              </a:rPr>
              <a:t>/, as in cat, or neither. </a:t>
            </a:r>
            <a:endParaRPr lang="en-US" b="0" dirty="0"/>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a:t>
            </a:r>
            <a:r>
              <a:rPr lang="en-US" b="1" i="0" dirty="0"/>
              <a:t>Great! Now let’s look closely at the words sorted into their correct columns. What do you notice about the words under </a:t>
            </a:r>
            <a:r>
              <a:rPr lang="en-US" b="1" i="1" dirty="0"/>
              <a:t>pan</a:t>
            </a:r>
            <a:r>
              <a:rPr lang="en-US" b="1" i="0" dirty="0"/>
              <a:t>? </a:t>
            </a:r>
            <a:r>
              <a:rPr lang="en-US" b="0" i="1" dirty="0"/>
              <a:t>(They end with the</a:t>
            </a:r>
            <a:r>
              <a:rPr lang="en-US" b="0" i="0" dirty="0"/>
              <a:t> /</a:t>
            </a:r>
            <a:r>
              <a:rPr lang="en-US" sz="1200" b="0" kern="1200" dirty="0" err="1">
                <a:solidFill>
                  <a:schemeClr val="tx1"/>
                </a:solidFill>
                <a:effectLst/>
                <a:latin typeface="+mn-lt"/>
                <a:ea typeface="+mn-ea"/>
                <a:cs typeface="+mn-cs"/>
              </a:rPr>
              <a:t>ăn</a:t>
            </a:r>
            <a:r>
              <a:rPr lang="en-US" b="0" i="0" dirty="0"/>
              <a:t>/ </a:t>
            </a:r>
            <a:r>
              <a:rPr lang="en-US" b="0" i="1" dirty="0"/>
              <a:t>sounds and they rhyme.)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And what do you notice about the words under </a:t>
            </a:r>
            <a:r>
              <a:rPr lang="en-US" b="1" i="1" dirty="0"/>
              <a:t>cat</a:t>
            </a:r>
            <a:r>
              <a:rPr lang="en-US" b="1" i="0" dirty="0"/>
              <a:t>? </a:t>
            </a:r>
            <a:r>
              <a:rPr lang="en-US" b="0" i="1" dirty="0"/>
              <a:t>(They end with the</a:t>
            </a:r>
            <a:r>
              <a:rPr lang="en-US" b="0" i="0" dirty="0"/>
              <a:t> /</a:t>
            </a:r>
            <a:r>
              <a:rPr lang="en-US" sz="1200" b="0" kern="1200" dirty="0" err="1">
                <a:solidFill>
                  <a:schemeClr val="tx1"/>
                </a:solidFill>
                <a:effectLst/>
                <a:latin typeface="+mn-lt"/>
                <a:ea typeface="+mn-ea"/>
                <a:cs typeface="+mn-cs"/>
              </a:rPr>
              <a:t>ăt</a:t>
            </a:r>
            <a:r>
              <a:rPr lang="en-US" b="0" i="0" dirty="0"/>
              <a:t>/ </a:t>
            </a:r>
            <a:r>
              <a:rPr lang="en-US" b="0" i="1" dirty="0"/>
              <a:t>sounds and they rhyme.)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p>
          <a:p>
            <a:r>
              <a:rPr lang="en-US" b="0" i="0" dirty="0"/>
              <a:t>As appropriate, assign children to practice sorting and writing the Spelling Words throughout the week. </a:t>
            </a:r>
            <a:endParaRPr lang="en-US" dirty="0">
              <a:effectLst/>
            </a:endParaRPr>
          </a:p>
          <a:p>
            <a:pPr lvl="0"/>
            <a:r>
              <a:rPr lang="en-US" sz="1200" kern="1200" dirty="0">
                <a:solidFill>
                  <a:schemeClr val="tx1"/>
                </a:solidFill>
                <a:effectLst/>
                <a:latin typeface="+mn-lt"/>
                <a:ea typeface="+mn-ea"/>
                <a:cs typeface="+mn-cs"/>
              </a:rPr>
              <a:t>Assign the Review and Challenge words below as needed for additional practice or extra challenge. </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REVIEW: </a:t>
            </a:r>
            <a:r>
              <a:rPr lang="en-US" sz="1200" i="1" kern="1200" dirty="0">
                <a:solidFill>
                  <a:schemeClr val="tx1"/>
                </a:solidFill>
                <a:effectLst/>
                <a:latin typeface="+mn-lt"/>
                <a:ea typeface="+mn-ea"/>
                <a:cs typeface="+mn-cs"/>
              </a:rPr>
              <a:t>am, at, sat, bat</a:t>
            </a:r>
            <a:endParaRPr lang="en-US" sz="1400" i="1"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CHALLENGE: </a:t>
            </a:r>
            <a:r>
              <a:rPr lang="en-US" sz="1200" i="1" kern="1200" dirty="0">
                <a:solidFill>
                  <a:schemeClr val="tx1"/>
                </a:solidFill>
                <a:effectLst/>
                <a:latin typeface="+mn-lt"/>
                <a:ea typeface="+mn-ea"/>
                <a:cs typeface="+mn-cs"/>
              </a:rPr>
              <a:t>trap, lamp</a:t>
            </a:r>
            <a:endParaRPr lang="en-US" sz="14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You may also want to assign Know It, Show It page 16 for independent work.</a:t>
            </a:r>
            <a:endParaRPr lang="en-US" b="0" i="1" dirty="0"/>
          </a:p>
          <a:p>
            <a:endParaRPr lang="en-US" b="0" dirty="0"/>
          </a:p>
        </p:txBody>
      </p:sp>
      <p:sp>
        <p:nvSpPr>
          <p:cNvPr id="4" name="Slide Number Placeholder 3"/>
          <p:cNvSpPr>
            <a:spLocks noGrp="1"/>
          </p:cNvSpPr>
          <p:nvPr>
            <p:ph type="sldNum" sz="quarter" idx="5"/>
          </p:nvPr>
        </p:nvSpPr>
        <p:spPr/>
        <p:txBody>
          <a:bodyPr/>
          <a:lstStyle/>
          <a:p>
            <a:fld id="{78DF21B5-3E7D-904C-A895-51270764F5F7}" type="slidenum">
              <a:rPr lang="en-US" smtClean="0"/>
              <a:t>39</a:t>
            </a:fld>
            <a:endParaRPr lang="en-US"/>
          </a:p>
        </p:txBody>
      </p:sp>
    </p:spTree>
    <p:extLst>
      <p:ext uri="{BB962C8B-B14F-4D97-AF65-F5344CB8AC3E}">
        <p14:creationId xmlns:p14="http://schemas.microsoft.com/office/powerpoint/2010/main" val="3370819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(Note: The activity on this slide is adding syllables. If children are not ready, or you prefer to have them try this activity after more formal instruction on syllables, you can skip these slides.)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Say:</a:t>
            </a:r>
            <a:r>
              <a:rPr lang="en-US" sz="1200" b="1" kern="1200" dirty="0">
                <a:solidFill>
                  <a:schemeClr val="tx1"/>
                </a:solidFill>
                <a:effectLst/>
                <a:latin typeface="+mn-lt"/>
                <a:ea typeface="+mn-ea"/>
                <a:cs typeface="+mn-cs"/>
              </a:rPr>
              <a:t> Now let’s add final syllables to words! We’re going to slide a hand toward our fist each time we add a syllable to make a new word. The fist stands for the word we start with, and the hand stands for the syllable we add. The hands on the screen show us what to do.</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(Note: Since a syllable is added to the end of a word, children should hold out their left fist. As the teacher, reverse your hands so that children see the motions in the correct, mirrored order.)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Say: </a:t>
            </a:r>
            <a:r>
              <a:rPr lang="en-US" sz="1200" b="1" kern="1200" dirty="0">
                <a:solidFill>
                  <a:schemeClr val="tx1"/>
                </a:solidFill>
                <a:effectLst/>
                <a:latin typeface="+mn-lt"/>
                <a:ea typeface="+mn-ea"/>
                <a:cs typeface="+mn-cs"/>
              </a:rPr>
              <a:t>I’ll do the first one. The word is </a:t>
            </a:r>
            <a:r>
              <a:rPr lang="en-US" sz="1200" b="1" i="1" kern="1200" dirty="0">
                <a:solidFill>
                  <a:schemeClr val="tx1"/>
                </a:solidFill>
                <a:effectLst/>
                <a:latin typeface="+mn-lt"/>
                <a:ea typeface="+mn-ea"/>
                <a:cs typeface="+mn-cs"/>
              </a:rPr>
              <a:t>dig</a:t>
            </a:r>
            <a:r>
              <a:rPr lang="en-US" sz="1200" b="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Hold out your right fist. </a:t>
            </a:r>
            <a:r>
              <a:rPr lang="en-US" sz="1200" b="1" kern="1200" dirty="0">
                <a:solidFill>
                  <a:schemeClr val="tx1"/>
                </a:solidFill>
                <a:effectLst/>
                <a:latin typeface="+mn-lt"/>
                <a:ea typeface="+mn-ea"/>
                <a:cs typeface="+mn-cs"/>
              </a:rPr>
              <a:t>I’m going to add </a:t>
            </a:r>
            <a:r>
              <a:rPr lang="en-US" sz="1200" b="1" i="1" kern="1200" dirty="0" err="1">
                <a:solidFill>
                  <a:schemeClr val="tx1"/>
                </a:solidFill>
                <a:effectLst/>
                <a:latin typeface="+mn-lt"/>
                <a:ea typeface="+mn-ea"/>
                <a:cs typeface="+mn-cs"/>
              </a:rPr>
              <a:t>ing</a:t>
            </a:r>
            <a:r>
              <a:rPr lang="en-US" sz="1200" b="1" kern="1200" dirty="0">
                <a:solidFill>
                  <a:schemeClr val="tx1"/>
                </a:solidFill>
                <a:effectLst/>
                <a:latin typeface="+mn-lt"/>
                <a:ea typeface="+mn-ea"/>
                <a:cs typeface="+mn-cs"/>
              </a:rPr>
              <a:t> to the end of </a:t>
            </a:r>
            <a:r>
              <a:rPr lang="en-US" sz="1200" b="1" i="1" kern="1200" dirty="0">
                <a:solidFill>
                  <a:schemeClr val="tx1"/>
                </a:solidFill>
                <a:effectLst/>
                <a:latin typeface="+mn-lt"/>
                <a:ea typeface="+mn-ea"/>
                <a:cs typeface="+mn-cs"/>
              </a:rPr>
              <a:t>dig. </a:t>
            </a:r>
            <a:r>
              <a:rPr lang="en-US" sz="1200" kern="1200" dirty="0">
                <a:solidFill>
                  <a:schemeClr val="tx1"/>
                </a:solidFill>
                <a:effectLst/>
                <a:latin typeface="+mn-lt"/>
                <a:ea typeface="+mn-ea"/>
                <a:cs typeface="+mn-cs"/>
              </a:rPr>
              <a:t>Move your other hand toward your fist as you add the syllable and say the new word.</a:t>
            </a:r>
            <a:r>
              <a:rPr lang="en-US" sz="1200" b="1"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Dig, </a:t>
            </a:r>
            <a:r>
              <a:rPr lang="en-US" sz="1200" b="1" kern="1200" dirty="0">
                <a:solidFill>
                  <a:schemeClr val="tx1"/>
                </a:solidFill>
                <a:effectLst/>
                <a:latin typeface="+mn-lt"/>
                <a:ea typeface="+mn-ea"/>
                <a:cs typeface="+mn-cs"/>
              </a:rPr>
              <a:t>add </a:t>
            </a:r>
            <a:r>
              <a:rPr lang="en-US" sz="1200" b="1" i="1" kern="1200" dirty="0" err="1">
                <a:solidFill>
                  <a:schemeClr val="tx1"/>
                </a:solidFill>
                <a:effectLst/>
                <a:latin typeface="+mn-lt"/>
                <a:ea typeface="+mn-ea"/>
                <a:cs typeface="+mn-cs"/>
              </a:rPr>
              <a:t>ing</a:t>
            </a:r>
            <a:r>
              <a:rPr lang="en-US" sz="1200" b="1" kern="1200" dirty="0">
                <a:solidFill>
                  <a:schemeClr val="tx1"/>
                </a:solidFill>
                <a:effectLst/>
                <a:latin typeface="+mn-lt"/>
                <a:ea typeface="+mn-ea"/>
                <a:cs typeface="+mn-cs"/>
              </a:rPr>
              <a:t>.</a:t>
            </a:r>
            <a:r>
              <a:rPr lang="en-US" sz="1200" b="1" i="1" kern="1200" dirty="0">
                <a:solidFill>
                  <a:schemeClr val="tx1"/>
                </a:solidFill>
                <a:effectLst/>
                <a:latin typeface="+mn-lt"/>
                <a:ea typeface="+mn-ea"/>
                <a:cs typeface="+mn-cs"/>
              </a:rPr>
              <a:t> Digging.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Now let’s all add final syllables together! Remember to do the movement. Ready?</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i="1" kern="1200" dirty="0">
                <a:solidFill>
                  <a:schemeClr val="tx1"/>
                </a:solidFill>
                <a:effectLst/>
                <a:latin typeface="+mn-lt"/>
                <a:ea typeface="+mn-ea"/>
                <a:cs typeface="+mn-cs"/>
              </a:rPr>
              <a:t>Miss.</a:t>
            </a:r>
            <a:r>
              <a:rPr lang="en-US" sz="1200" b="1" kern="1200" dirty="0">
                <a:solidFill>
                  <a:schemeClr val="tx1"/>
                </a:solidFill>
                <a:effectLst/>
                <a:latin typeface="+mn-lt"/>
                <a:ea typeface="+mn-ea"/>
                <a:cs typeface="+mn-cs"/>
              </a:rPr>
              <a:t> Add the syllable </a:t>
            </a:r>
            <a:r>
              <a:rPr lang="en-US" sz="1200" b="1" i="1" kern="1200" dirty="0">
                <a:solidFill>
                  <a:schemeClr val="tx1"/>
                </a:solidFill>
                <a:effectLst/>
                <a:latin typeface="+mn-lt"/>
                <a:ea typeface="+mn-ea"/>
                <a:cs typeface="+mn-cs"/>
              </a:rPr>
              <a:t>take</a:t>
            </a:r>
            <a:r>
              <a:rPr lang="en-US" sz="1200" b="1" kern="1200" dirty="0">
                <a:solidFill>
                  <a:schemeClr val="tx1"/>
                </a:solidFill>
                <a:effectLst/>
                <a:latin typeface="+mn-lt"/>
                <a:ea typeface="+mn-ea"/>
                <a:cs typeface="+mn-cs"/>
              </a:rPr>
              <a:t> to the end. What’s the new word? </a:t>
            </a:r>
            <a:r>
              <a:rPr lang="en-US" sz="1200" i="1" kern="1200" dirty="0">
                <a:solidFill>
                  <a:schemeClr val="tx1"/>
                </a:solidFill>
                <a:effectLst/>
                <a:latin typeface="+mn-lt"/>
                <a:ea typeface="+mn-ea"/>
                <a:cs typeface="+mn-cs"/>
              </a:rPr>
              <a:t>(mistake)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i="1" kern="1200" dirty="0">
                <a:solidFill>
                  <a:schemeClr val="tx1"/>
                </a:solidFill>
                <a:effectLst/>
                <a:latin typeface="+mn-lt"/>
                <a:ea typeface="+mn-ea"/>
                <a:cs typeface="+mn-cs"/>
              </a:rPr>
              <a:t>Pack.</a:t>
            </a:r>
            <a:r>
              <a:rPr lang="en-US" sz="1200" b="1" kern="1200" dirty="0">
                <a:solidFill>
                  <a:schemeClr val="tx1"/>
                </a:solidFill>
                <a:effectLst/>
                <a:latin typeface="+mn-lt"/>
                <a:ea typeface="+mn-ea"/>
                <a:cs typeface="+mn-cs"/>
              </a:rPr>
              <a:t> Add the syllable </a:t>
            </a:r>
            <a:r>
              <a:rPr lang="en-US" sz="1200" b="1" i="1" kern="1200" dirty="0">
                <a:solidFill>
                  <a:schemeClr val="tx1"/>
                </a:solidFill>
                <a:effectLst/>
                <a:latin typeface="+mn-lt"/>
                <a:ea typeface="+mn-ea"/>
                <a:cs typeface="+mn-cs"/>
              </a:rPr>
              <a:t>er </a:t>
            </a:r>
            <a:r>
              <a:rPr lang="en-US" sz="1200" b="1" kern="1200" dirty="0">
                <a:solidFill>
                  <a:schemeClr val="tx1"/>
                </a:solidFill>
                <a:effectLst/>
                <a:latin typeface="+mn-lt"/>
                <a:ea typeface="+mn-ea"/>
                <a:cs typeface="+mn-cs"/>
              </a:rPr>
              <a:t>to the end. What’s the new word? </a:t>
            </a:r>
            <a:r>
              <a:rPr lang="en-US" sz="1200" i="1" kern="1200" dirty="0">
                <a:solidFill>
                  <a:schemeClr val="tx1"/>
                </a:solidFill>
                <a:effectLst/>
                <a:latin typeface="+mn-lt"/>
                <a:ea typeface="+mn-ea"/>
                <a:cs typeface="+mn-cs"/>
              </a:rPr>
              <a:t>(packer)</a:t>
            </a:r>
          </a:p>
          <a:p>
            <a:pPr marL="171450" lvl="0" indent="-171450">
              <a:buFont typeface="Arial" panose="020B0604020202020204" pitchFamily="34" charset="0"/>
              <a:buChar char="•"/>
            </a:pPr>
            <a:r>
              <a:rPr lang="en-US" sz="1200" b="1" i="1" kern="1200" dirty="0">
                <a:solidFill>
                  <a:schemeClr val="tx1"/>
                </a:solidFill>
                <a:effectLst/>
                <a:latin typeface="+mn-lt"/>
                <a:ea typeface="+mn-ea"/>
                <a:cs typeface="+mn-cs"/>
              </a:rPr>
              <a:t>Red. </a:t>
            </a:r>
            <a:r>
              <a:rPr lang="en-US" sz="1200" b="1" i="0" kern="1200" dirty="0">
                <a:solidFill>
                  <a:schemeClr val="tx1"/>
                </a:solidFill>
                <a:effectLst/>
                <a:latin typeface="+mn-lt"/>
                <a:ea typeface="+mn-ea"/>
                <a:cs typeface="+mn-cs"/>
              </a:rPr>
              <a:t>Add the syllable </a:t>
            </a:r>
            <a:r>
              <a:rPr lang="en-US" sz="1200" b="1" i="1" kern="1200" dirty="0">
                <a:solidFill>
                  <a:schemeClr val="tx1"/>
                </a:solidFill>
                <a:effectLst/>
                <a:latin typeface="+mn-lt"/>
                <a:ea typeface="+mn-ea"/>
                <a:cs typeface="+mn-cs"/>
              </a:rPr>
              <a:t>y </a:t>
            </a:r>
            <a:r>
              <a:rPr lang="en-US" sz="1200" b="1" i="0" kern="1200" dirty="0">
                <a:solidFill>
                  <a:schemeClr val="tx1"/>
                </a:solidFill>
                <a:effectLst/>
                <a:latin typeface="+mn-lt"/>
                <a:ea typeface="+mn-ea"/>
                <a:cs typeface="+mn-cs"/>
              </a:rPr>
              <a:t>to the end. What’s the new word? </a:t>
            </a:r>
            <a:r>
              <a:rPr lang="en-US" sz="1200" b="0" i="1" kern="1200" dirty="0">
                <a:solidFill>
                  <a:schemeClr val="tx1"/>
                </a:solidFill>
                <a:effectLst/>
                <a:latin typeface="+mn-lt"/>
                <a:ea typeface="+mn-ea"/>
                <a:cs typeface="+mn-cs"/>
              </a:rPr>
              <a:t>(ready)</a:t>
            </a:r>
            <a:endParaRPr lang="en-US" sz="1200" b="1" i="1" kern="1200" dirty="0">
              <a:solidFill>
                <a:schemeClr val="tx1"/>
              </a:solidFill>
              <a:effectLst/>
              <a:latin typeface="+mn-lt"/>
              <a:ea typeface="+mn-ea"/>
              <a:cs typeface="+mn-cs"/>
            </a:endParaRPr>
          </a:p>
          <a:p>
            <a:pPr lvl="0"/>
            <a:endParaRPr lang="en-US" sz="1200" i="1" kern="1200" dirty="0">
              <a:solidFill>
                <a:schemeClr val="tx1"/>
              </a:solidFill>
              <a:effectLst/>
              <a:latin typeface="+mn-lt"/>
              <a:ea typeface="+mn-ea"/>
              <a:cs typeface="+mn-cs"/>
            </a:endParaRPr>
          </a:p>
          <a:p>
            <a:pPr lvl="0"/>
            <a:r>
              <a:rPr lang="en-US" sz="1200" b="1" i="0" kern="1200" dirty="0">
                <a:solidFill>
                  <a:schemeClr val="tx1"/>
                </a:solidFill>
                <a:effectLst/>
                <a:latin typeface="+mn-lt"/>
                <a:ea typeface="+mn-ea"/>
                <a:cs typeface="+mn-cs"/>
              </a:rPr>
              <a:t>Nice work!</a:t>
            </a:r>
          </a:p>
          <a:p>
            <a:pPr lvl="0"/>
            <a:endParaRPr lang="en-US"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8DF21B5-3E7D-904C-A895-51270764F5F7}" type="slidenum">
              <a:rPr lang="en-US" smtClean="0"/>
              <a:t>4</a:t>
            </a:fld>
            <a:endParaRPr lang="en-US"/>
          </a:p>
        </p:txBody>
      </p:sp>
    </p:spTree>
    <p:extLst>
      <p:ext uri="{BB962C8B-B14F-4D97-AF65-F5344CB8AC3E}">
        <p14:creationId xmlns:p14="http://schemas.microsoft.com/office/powerpoint/2010/main" val="10155571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a:t>
            </a:r>
            <a:r>
              <a:rPr lang="en-US" b="1" dirty="0"/>
              <a:t>Next we are going to continue to practice writing some of the letters that are in your Spelling Words. Get out a piece of paper [or a white board] to get ready.</a:t>
            </a:r>
            <a:r>
              <a:rPr lang="en-US" dirty="0"/>
              <a:t> </a:t>
            </a:r>
            <a:r>
              <a:rPr lang="en-US" dirty="0">
                <a:solidFill>
                  <a:srgbClr val="FF0000"/>
                </a:solidFill>
              </a:rPr>
              <a:t>(You may want to distribute </a:t>
            </a:r>
            <a:r>
              <a:rPr lang="en-US" dirty="0" err="1">
                <a:solidFill>
                  <a:srgbClr val="FF0000"/>
                </a:solidFill>
              </a:rPr>
              <a:t>Printables</a:t>
            </a:r>
            <a:r>
              <a:rPr lang="en-US" dirty="0">
                <a:solidFill>
                  <a:srgbClr val="FF0000"/>
                </a:solidFill>
              </a:rPr>
              <a:t>: Manuscript Aa, Dd for children to use for practice during this activity.)</a:t>
            </a:r>
            <a:endParaRPr lang="en-US" b="1" i="0" dirty="0">
              <a:solidFill>
                <a:srgbClr val="FF0000"/>
              </a:solidFill>
            </a:endParaRPr>
          </a:p>
          <a:p>
            <a:endParaRPr lang="en-US" dirty="0"/>
          </a:p>
          <a:p>
            <a:r>
              <a:rPr lang="en-US" b="1" dirty="0"/>
              <a:t>When you write, the position of your paper is important. It should be slanted along the line of the arm you are writing with, and you can use your other hand to hold your paper still. Practice this by getting in a good writing position.</a:t>
            </a:r>
          </a:p>
          <a:p>
            <a:endParaRPr lang="en-US" dirty="0"/>
          </a:p>
          <a:p>
            <a:r>
              <a:rPr lang="en-US" b="1" dirty="0"/>
              <a:t>Now look at the letters on the screen: lowercase </a:t>
            </a:r>
            <a:r>
              <a:rPr lang="en-US" b="1" i="1" dirty="0"/>
              <a:t>a</a:t>
            </a:r>
            <a:r>
              <a:rPr lang="en-US" b="1" dirty="0"/>
              <a:t>, lowercase </a:t>
            </a:r>
            <a:r>
              <a:rPr lang="en-US" b="1" i="1" dirty="0"/>
              <a:t>d</a:t>
            </a:r>
            <a:r>
              <a:rPr lang="en-US" b="1" dirty="0"/>
              <a:t>.</a:t>
            </a:r>
          </a:p>
          <a:p>
            <a:endParaRPr lang="en-US" dirty="0"/>
          </a:p>
          <a:p>
            <a:r>
              <a:rPr lang="en-US" b="1" dirty="0"/>
              <a:t>Remember that to write </a:t>
            </a:r>
            <a:r>
              <a:rPr lang="en-US" b="1" i="1" dirty="0"/>
              <a:t>a</a:t>
            </a:r>
            <a:r>
              <a:rPr lang="en-US" b="1" dirty="0"/>
              <a:t>, you start just below the middle line. Pull back, around, up to the middle line, and then down. Practice this with your finger.</a:t>
            </a:r>
          </a:p>
          <a:p>
            <a:r>
              <a:rPr lang="en-US" b="1" dirty="0"/>
              <a:t>Remember that to write </a:t>
            </a:r>
            <a:r>
              <a:rPr lang="en-US" b="1" i="1" dirty="0"/>
              <a:t>d</a:t>
            </a:r>
            <a:r>
              <a:rPr lang="en-US" b="1" dirty="0"/>
              <a:t>, start just below the middle line. Pull back, around, up to the top line, and then down. Practice this with your finger.</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may want to use the drawing tool to model writing the </a:t>
            </a:r>
            <a:r>
              <a:rPr lang="en-US" sz="1200" kern="1200">
                <a:solidFill>
                  <a:schemeClr val="tx1"/>
                </a:solidFill>
                <a:effectLst/>
                <a:latin typeface="+mn-lt"/>
                <a:ea typeface="+mn-ea"/>
                <a:cs typeface="+mn-cs"/>
              </a:rPr>
              <a:t>letter forms </a:t>
            </a:r>
            <a:r>
              <a:rPr lang="en-US" sz="1200" kern="1200" dirty="0">
                <a:solidFill>
                  <a:schemeClr val="tx1"/>
                </a:solidFill>
                <a:effectLst/>
                <a:latin typeface="+mn-lt"/>
                <a:ea typeface="+mn-ea"/>
                <a:cs typeface="+mn-cs"/>
              </a:rPr>
              <a:t>following the numbered strokes. Go up to the Draw menu, select a pen, and write each letter on the line next to the example as you say the numbered steps aloud. Repeat as needed.</a:t>
            </a:r>
            <a:r>
              <a:rPr lang="en-US" dirty="0">
                <a:effectLst/>
              </a:rPr>
              <a:t> </a:t>
            </a:r>
            <a:endParaRPr lang="en-US" b="0" i="0" dirty="0"/>
          </a:p>
          <a:p>
            <a:endParaRPr lang="en-US" b="1" dirty="0"/>
          </a:p>
          <a:p>
            <a:r>
              <a:rPr lang="en-US" b="1" dirty="0"/>
              <a:t>Look carefully at the letters on the screen. How are the lowercase </a:t>
            </a:r>
            <a:r>
              <a:rPr lang="en-US" b="1" i="1" dirty="0"/>
              <a:t>a </a:t>
            </a:r>
            <a:r>
              <a:rPr lang="en-US" b="1" i="0" dirty="0"/>
              <a:t>and </a:t>
            </a:r>
            <a:r>
              <a:rPr lang="en-US" b="1" i="1" dirty="0"/>
              <a:t>d </a:t>
            </a:r>
            <a:r>
              <a:rPr lang="en-US" b="1" i="0" dirty="0"/>
              <a:t>alike</a:t>
            </a:r>
            <a:r>
              <a:rPr lang="en-US" b="1" dirty="0"/>
              <a:t>? </a:t>
            </a:r>
            <a:r>
              <a:rPr lang="en-US" b="0" i="1" dirty="0"/>
              <a:t>(They are both formed in a similar way, and they look similar to each other.)</a:t>
            </a:r>
          </a:p>
          <a:p>
            <a:endParaRPr lang="en-US" b="0" i="1" dirty="0"/>
          </a:p>
          <a:p>
            <a:r>
              <a:rPr lang="en-US" b="1" i="0" dirty="0"/>
              <a:t>Now let’s use the Write and Reveal routine to practice writing a word that include lowercase </a:t>
            </a:r>
            <a:r>
              <a:rPr lang="en-US" b="1" i="1" dirty="0"/>
              <a:t>a </a:t>
            </a:r>
            <a:r>
              <a:rPr lang="en-US" b="1" i="0" dirty="0"/>
              <a:t>and </a:t>
            </a:r>
            <a:r>
              <a:rPr lang="en-US" b="1" i="1" dirty="0"/>
              <a:t>d.</a:t>
            </a:r>
          </a:p>
          <a:p>
            <a:pPr marL="228600" indent="-228600">
              <a:buAutoNum type="arabicPeriod"/>
            </a:pPr>
            <a:r>
              <a:rPr lang="en-US" b="1" i="0" dirty="0"/>
              <a:t>You will write the word </a:t>
            </a:r>
            <a:r>
              <a:rPr lang="en-US" b="1" i="1" dirty="0"/>
              <a:t>bad</a:t>
            </a:r>
            <a:r>
              <a:rPr lang="en-US" b="1" i="0" dirty="0"/>
              <a:t> ending with lowercase </a:t>
            </a:r>
            <a:r>
              <a:rPr lang="en-US" b="1" i="1" dirty="0"/>
              <a:t>d</a:t>
            </a:r>
            <a:r>
              <a:rPr lang="en-US" b="1" i="0" dirty="0"/>
              <a:t>.</a:t>
            </a:r>
          </a:p>
          <a:p>
            <a:pPr marL="228600" indent="-228600">
              <a:buAutoNum type="arabicPeriod"/>
            </a:pPr>
            <a:r>
              <a:rPr lang="en-US" b="1" i="0" dirty="0"/>
              <a:t>Write your answer.</a:t>
            </a:r>
          </a:p>
          <a:p>
            <a:pPr marL="228600" indent="-228600">
              <a:buAutoNum type="arabicPeriod"/>
            </a:pPr>
            <a:r>
              <a:rPr lang="en-US" b="1" i="0" dirty="0"/>
              <a:t>Now turn your paper around to show it. </a:t>
            </a:r>
            <a:r>
              <a:rPr lang="en-US" b="0" i="0" dirty="0"/>
              <a:t>(As appropriate, give positive or corrective feedback based on what you see.)</a:t>
            </a:r>
          </a:p>
          <a:p>
            <a:pPr marL="0" indent="0">
              <a:buNone/>
            </a:pPr>
            <a:endParaRPr lang="en-US" b="0" i="0" dirty="0"/>
          </a:p>
          <a:p>
            <a:pPr marL="0" indent="0">
              <a:buNone/>
            </a:pPr>
            <a:r>
              <a:rPr lang="en-US" b="0" i="0" dirty="0"/>
              <a:t>Repeat with the</a:t>
            </a:r>
            <a:r>
              <a:rPr lang="en-US" b="0" i="0" baseline="0" dirty="0"/>
              <a:t> words </a:t>
            </a:r>
            <a:r>
              <a:rPr lang="en-US" b="0" i="1" baseline="0" dirty="0"/>
              <a:t>an </a:t>
            </a:r>
            <a:r>
              <a:rPr lang="en-US" b="0" i="0" baseline="0" dirty="0"/>
              <a:t>and </a:t>
            </a:r>
            <a:r>
              <a:rPr lang="en-US" b="0" i="1" baseline="0" dirty="0"/>
              <a:t>at </a:t>
            </a:r>
            <a:r>
              <a:rPr lang="en-US" b="0" i="0" baseline="0" dirty="0"/>
              <a:t>to provide practice for lowercase </a:t>
            </a:r>
            <a:r>
              <a:rPr lang="en-US" b="0" i="1" baseline="0" dirty="0"/>
              <a:t>a.</a:t>
            </a:r>
            <a:endParaRPr lang="en-US" b="1" i="0" dirty="0"/>
          </a:p>
          <a:p>
            <a:endParaRPr lang="en-US" b="0" i="0" dirty="0"/>
          </a:p>
          <a:p>
            <a:endParaRPr lang="en-US" b="1" i="0" dirty="0"/>
          </a:p>
        </p:txBody>
      </p:sp>
      <p:sp>
        <p:nvSpPr>
          <p:cNvPr id="4" name="Slide Number Placeholder 3"/>
          <p:cNvSpPr>
            <a:spLocks noGrp="1"/>
          </p:cNvSpPr>
          <p:nvPr>
            <p:ph type="sldNum" sz="quarter" idx="5"/>
          </p:nvPr>
        </p:nvSpPr>
        <p:spPr/>
        <p:txBody>
          <a:bodyPr/>
          <a:lstStyle/>
          <a:p>
            <a:fld id="{78DF21B5-3E7D-904C-A895-51270764F5F7}" type="slidenum">
              <a:rPr lang="en-US" smtClean="0"/>
              <a:t>40</a:t>
            </a:fld>
            <a:endParaRPr lang="en-US"/>
          </a:p>
        </p:txBody>
      </p:sp>
    </p:spTree>
    <p:extLst>
      <p:ext uri="{BB962C8B-B14F-4D97-AF65-F5344CB8AC3E}">
        <p14:creationId xmlns:p14="http://schemas.microsoft.com/office/powerpoint/2010/main" val="8618669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Say:</a:t>
            </a:r>
            <a:r>
              <a:rPr lang="en-US" sz="1200" b="1" kern="1200" dirty="0">
                <a:solidFill>
                  <a:schemeClr val="tx1"/>
                </a:solidFill>
                <a:effectLst/>
                <a:latin typeface="+mn-lt"/>
                <a:ea typeface="+mn-ea"/>
                <a:cs typeface="+mn-cs"/>
              </a:rPr>
              <a:t> Now we are ready to read about Dan and Tab in a story called “Dan Can Tap, Tap, Tap”! Do you remember the different ways we guessed that Dan might tap?</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Meet with small groups to read the Start Right Reader decodable text “Dan Can Tap, Tap, Tap,” using the instructional support in your Teacher’s Guide small-group pages for Module 1, Lesson 6. You may also choose to have children read the story independently. </a:t>
            </a:r>
          </a:p>
          <a:p>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78DF21B5-3E7D-904C-A895-51270764F5F7}" type="slidenum">
              <a:rPr lang="en-US" smtClean="0"/>
              <a:t>41</a:t>
            </a:fld>
            <a:endParaRPr lang="en-US"/>
          </a:p>
        </p:txBody>
      </p:sp>
    </p:spTree>
    <p:extLst>
      <p:ext uri="{BB962C8B-B14F-4D97-AF65-F5344CB8AC3E}">
        <p14:creationId xmlns:p14="http://schemas.microsoft.com/office/powerpoint/2010/main" val="920851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Say: </a:t>
            </a:r>
            <a:r>
              <a:rPr lang="en-US" sz="1200" b="1" kern="1200" dirty="0">
                <a:solidFill>
                  <a:schemeClr val="tx1"/>
                </a:solidFill>
                <a:effectLst/>
                <a:latin typeface="+mn-lt"/>
                <a:ea typeface="+mn-ea"/>
                <a:cs typeface="+mn-cs"/>
              </a:rPr>
              <a:t>This week we will meet the characters Dan and Tab. Dan and Tab like to tap. How do you think Dan will tap?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We will have to learn some words and skills before we read so we can find out what these characters do.</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Have children discuss different ways to tap.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(Note: These characters are from the Start Right Reader decodable text “Dan Can Tap, Tap, Tap,” which is recommended for reading at the end of this lesson to apply understanding of new foundational skills, either in small groups or as independent reading for more skilled readers. The Start Right Reader decodable texts contain only previously taught phonic elements and high-frequency words.) </a:t>
            </a:r>
          </a:p>
        </p:txBody>
      </p:sp>
      <p:sp>
        <p:nvSpPr>
          <p:cNvPr id="4" name="Slide Number Placeholder 3"/>
          <p:cNvSpPr>
            <a:spLocks noGrp="1"/>
          </p:cNvSpPr>
          <p:nvPr>
            <p:ph type="sldNum" sz="quarter" idx="5"/>
          </p:nvPr>
        </p:nvSpPr>
        <p:spPr/>
        <p:txBody>
          <a:bodyPr/>
          <a:lstStyle/>
          <a:p>
            <a:fld id="{78DF21B5-3E7D-904C-A895-51270764F5F7}" type="slidenum">
              <a:rPr lang="en-US" smtClean="0"/>
              <a:t>5</a:t>
            </a:fld>
            <a:endParaRPr lang="en-US"/>
          </a:p>
        </p:txBody>
      </p:sp>
    </p:spTree>
    <p:extLst>
      <p:ext uri="{BB962C8B-B14F-4D97-AF65-F5344CB8AC3E}">
        <p14:creationId xmlns:p14="http://schemas.microsoft.com/office/powerpoint/2010/main" val="4229026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(Note: Children will need something to write on for the High-Frequency Words slides in this lesson. Either a dry erase board or paper and pencil could be used.)</a:t>
            </a:r>
            <a:r>
              <a:rPr lang="en-US" dirty="0">
                <a:effectLst/>
              </a:rPr>
              <a:t> </a:t>
            </a:r>
            <a:endParaRPr lang="en-US" dirty="0"/>
          </a:p>
          <a:p>
            <a:endParaRPr lang="en-US" dirty="0"/>
          </a:p>
          <a:p>
            <a:r>
              <a:rPr lang="en-US" dirty="0"/>
              <a:t>Say: </a:t>
            </a:r>
            <a:r>
              <a:rPr lang="en-US" b="1" dirty="0"/>
              <a:t>The word is </a:t>
            </a:r>
            <a:r>
              <a:rPr lang="en-US" b="1" i="1" dirty="0"/>
              <a:t>a </a:t>
            </a:r>
            <a:r>
              <a:rPr lang="en-US" b="1" i="0" dirty="0"/>
              <a:t>/</a:t>
            </a:r>
            <a:r>
              <a:rPr lang="en-US" b="1" i="0" dirty="0" err="1"/>
              <a:t>ə</a:t>
            </a:r>
            <a:r>
              <a:rPr lang="en-US" b="1" i="0" dirty="0"/>
              <a:t>/</a:t>
            </a:r>
            <a:r>
              <a:rPr lang="en-US" b="1" dirty="0"/>
              <a:t>. Let’s follow the steps we use to learn new words.</a:t>
            </a:r>
          </a:p>
          <a:p>
            <a:endParaRPr lang="en-US" b="1" dirty="0"/>
          </a:p>
          <a:p>
            <a:pPr marL="228600" indent="-228600">
              <a:buAutoNum type="arabicPeriod"/>
            </a:pPr>
            <a:r>
              <a:rPr lang="en-US" b="1" dirty="0"/>
              <a:t>Look at the word. Repeat the word after me, </a:t>
            </a:r>
            <a:r>
              <a:rPr lang="en-US" b="1" i="1" dirty="0"/>
              <a:t>a</a:t>
            </a:r>
            <a:r>
              <a:rPr lang="en-US" b="1" dirty="0"/>
              <a:t>. </a:t>
            </a:r>
          </a:p>
          <a:p>
            <a:pPr marL="228600" indent="-228600">
              <a:buAutoNum type="arabicPeriod"/>
            </a:pPr>
            <a:r>
              <a:rPr lang="en-US" b="1" i="1" dirty="0"/>
              <a:t>A</a:t>
            </a:r>
            <a:r>
              <a:rPr lang="en-US" b="1" dirty="0"/>
              <a:t>. </a:t>
            </a:r>
            <a:r>
              <a:rPr lang="en-US" b="1" i="1" dirty="0"/>
              <a:t>I planted a tree. </a:t>
            </a:r>
            <a:r>
              <a:rPr lang="en-US" b="1" dirty="0"/>
              <a:t>Say the word again after me, </a:t>
            </a:r>
            <a:r>
              <a:rPr lang="en-US" b="1" i="1" dirty="0"/>
              <a:t>a</a:t>
            </a:r>
            <a:r>
              <a:rPr lang="en-US" b="1" dirty="0"/>
              <a:t>.</a:t>
            </a:r>
          </a:p>
          <a:p>
            <a:pPr marL="228600" indent="-228600">
              <a:buAutoNum type="arabicPeriod"/>
            </a:pPr>
            <a:r>
              <a:rPr lang="en-US" b="1" dirty="0"/>
              <a:t>Look at the letter in the word. Let’s spell it aloud: </a:t>
            </a:r>
            <a:r>
              <a:rPr lang="en-US" b="1" i="1" dirty="0"/>
              <a:t>a.</a:t>
            </a:r>
            <a:r>
              <a:rPr lang="en-US" b="1" dirty="0"/>
              <a:t> </a:t>
            </a:r>
            <a:r>
              <a:rPr lang="en-US" b="1" i="0" dirty="0"/>
              <a:t>The letter </a:t>
            </a:r>
            <a:r>
              <a:rPr lang="en-US" b="1" i="1" dirty="0"/>
              <a:t>a</a:t>
            </a:r>
            <a:r>
              <a:rPr lang="en-US" b="1" i="0" dirty="0"/>
              <a:t> can stand for long, short, or other sounds. When the letter </a:t>
            </a:r>
            <a:r>
              <a:rPr lang="en-US" b="1" i="1" dirty="0"/>
              <a:t>a</a:t>
            </a:r>
            <a:r>
              <a:rPr lang="en-US" b="1" i="0" dirty="0"/>
              <a:t> is used as a word, it usually stands for the sound /</a:t>
            </a:r>
            <a:r>
              <a:rPr lang="en-US" b="1" i="0" dirty="0" err="1"/>
              <a:t>ə</a:t>
            </a:r>
            <a:r>
              <a:rPr lang="en-US" b="1" i="0" dirty="0"/>
              <a:t>/. Repeat after me: /</a:t>
            </a:r>
            <a:r>
              <a:rPr lang="en-US" b="1" i="0" dirty="0" err="1"/>
              <a:t>ə</a:t>
            </a:r>
            <a:r>
              <a:rPr lang="en-US" b="1" i="0" dirty="0"/>
              <a:t>/, </a:t>
            </a:r>
            <a:r>
              <a:rPr lang="en-US" b="1" i="1" dirty="0"/>
              <a:t>a</a:t>
            </a:r>
            <a:r>
              <a:rPr lang="en-US" b="1" i="0" dirty="0"/>
              <a:t>.</a:t>
            </a:r>
          </a:p>
          <a:p>
            <a:pPr marL="228600" indent="-228600">
              <a:buAutoNum type="arabicPeriod"/>
            </a:pPr>
            <a:r>
              <a:rPr lang="en-US" b="1" i="0" dirty="0"/>
              <a:t>Now write the word </a:t>
            </a:r>
            <a:r>
              <a:rPr lang="en-US" b="1" i="1" dirty="0"/>
              <a:t>a</a:t>
            </a:r>
            <a:r>
              <a:rPr lang="en-US" b="1" i="0" dirty="0"/>
              <a:t>. Try to write it without looking. Then check it.</a:t>
            </a:r>
          </a:p>
          <a:p>
            <a:pPr marL="228600" indent="-228600">
              <a:buAutoNum type="arabicPeriod"/>
            </a:pPr>
            <a:endParaRPr lang="en-US" b="1" i="0" dirty="0"/>
          </a:p>
          <a:p>
            <a:pPr marL="0" indent="0">
              <a:buNone/>
            </a:pPr>
            <a:r>
              <a:rPr lang="en-US" b="1" i="0" dirty="0"/>
              <a:t>Are you ready for the next word?</a:t>
            </a:r>
          </a:p>
        </p:txBody>
      </p:sp>
      <p:sp>
        <p:nvSpPr>
          <p:cNvPr id="4" name="Slide Number Placeholder 3"/>
          <p:cNvSpPr>
            <a:spLocks noGrp="1"/>
          </p:cNvSpPr>
          <p:nvPr>
            <p:ph type="sldNum" sz="quarter" idx="5"/>
          </p:nvPr>
        </p:nvSpPr>
        <p:spPr/>
        <p:txBody>
          <a:bodyPr/>
          <a:lstStyle/>
          <a:p>
            <a:fld id="{78DF21B5-3E7D-904C-A895-51270764F5F7}" type="slidenum">
              <a:rPr lang="en-US" smtClean="0"/>
              <a:t>6</a:t>
            </a:fld>
            <a:endParaRPr lang="en-US"/>
          </a:p>
        </p:txBody>
      </p:sp>
    </p:spTree>
    <p:extLst>
      <p:ext uri="{BB962C8B-B14F-4D97-AF65-F5344CB8AC3E}">
        <p14:creationId xmlns:p14="http://schemas.microsoft.com/office/powerpoint/2010/main" val="94796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b="1" dirty="0"/>
              <a:t>The word is </a:t>
            </a:r>
            <a:r>
              <a:rPr lang="en-US" b="1" i="1" dirty="0"/>
              <a:t>first</a:t>
            </a:r>
            <a:r>
              <a:rPr lang="en-US" b="1" dirty="0"/>
              <a:t>. Let’s follow the steps.</a:t>
            </a:r>
          </a:p>
          <a:p>
            <a:endParaRPr lang="en-US" b="1" dirty="0"/>
          </a:p>
          <a:p>
            <a:pPr marL="228600" indent="-228600">
              <a:buAutoNum type="arabicPeriod"/>
            </a:pPr>
            <a:r>
              <a:rPr lang="en-US" b="1" dirty="0"/>
              <a:t>Look at the word. Repeat the word after me, </a:t>
            </a:r>
            <a:r>
              <a:rPr lang="en-US" b="1" i="1" dirty="0"/>
              <a:t>first</a:t>
            </a:r>
            <a:r>
              <a:rPr lang="en-US" b="1" dirty="0"/>
              <a:t>. </a:t>
            </a:r>
          </a:p>
          <a:p>
            <a:pPr marL="228600" indent="-228600">
              <a:buAutoNum type="arabicPeriod"/>
            </a:pPr>
            <a:r>
              <a:rPr lang="en-US" b="1" i="1" dirty="0"/>
              <a:t>First</a:t>
            </a:r>
            <a:r>
              <a:rPr lang="en-US" b="1" dirty="0"/>
              <a:t>. </a:t>
            </a:r>
            <a:r>
              <a:rPr lang="en-US" b="1" i="1" dirty="0"/>
              <a:t>The line leader is the first in line. </a:t>
            </a:r>
            <a:r>
              <a:rPr lang="en-US" b="1" dirty="0"/>
              <a:t>Say the word again after me, </a:t>
            </a:r>
            <a:r>
              <a:rPr lang="en-US" b="1" i="1" dirty="0"/>
              <a:t>first</a:t>
            </a:r>
            <a:r>
              <a:rPr lang="en-US" b="1"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a:t>Look at the letters in the word. Let’s spell it aloud: f-</a:t>
            </a:r>
            <a:r>
              <a:rPr lang="en-US" b="1" i="0" dirty="0" err="1"/>
              <a:t>i</a:t>
            </a:r>
            <a:r>
              <a:rPr lang="en-US" b="1" i="0" dirty="0"/>
              <a:t>-r-s-t</a:t>
            </a:r>
            <a:r>
              <a:rPr lang="en-US" b="1" i="1" dirty="0"/>
              <a:t>. </a:t>
            </a:r>
            <a:r>
              <a:rPr lang="en-US" b="1" dirty="0"/>
              <a:t>The letters </a:t>
            </a:r>
            <a:r>
              <a:rPr lang="en-US" b="1" i="1" dirty="0" err="1"/>
              <a:t>i</a:t>
            </a:r>
            <a:r>
              <a:rPr lang="en-US" b="1" i="1" dirty="0"/>
              <a:t>-r</a:t>
            </a:r>
            <a:r>
              <a:rPr lang="en-US" b="1" dirty="0"/>
              <a:t> stand for the sound /</a:t>
            </a:r>
            <a:r>
              <a:rPr lang="en-US" b="1" dirty="0" err="1"/>
              <a:t>ûr</a:t>
            </a:r>
            <a:r>
              <a:rPr lang="en-US" b="1" dirty="0"/>
              <a:t>/. Blend with me</a:t>
            </a:r>
            <a:r>
              <a:rPr lang="en-US" b="1" i="0" dirty="0"/>
              <a:t>: /f/ /</a:t>
            </a:r>
            <a:r>
              <a:rPr lang="en-US" b="1" i="0" dirty="0" err="1"/>
              <a:t>ûr</a:t>
            </a:r>
            <a:r>
              <a:rPr lang="en-US" b="1" i="0" dirty="0"/>
              <a:t>/ /s/ /t/, </a:t>
            </a:r>
            <a:r>
              <a:rPr lang="en-US" b="1" i="1" dirty="0"/>
              <a:t>first</a:t>
            </a:r>
            <a:r>
              <a:rPr lang="en-US" b="1" i="0"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i="0" dirty="0"/>
              <a:t>Now write the word </a:t>
            </a:r>
            <a:r>
              <a:rPr lang="en-US" b="1" i="1" dirty="0"/>
              <a:t>first</a:t>
            </a:r>
            <a:r>
              <a:rPr lang="en-US" b="1" i="0" dirty="0"/>
              <a:t>. Try to write it without looking. Then check it.</a:t>
            </a:r>
          </a:p>
          <a:p>
            <a:pPr marL="228600" indent="-228600">
              <a:buAutoNum type="arabicPeriod"/>
            </a:pPr>
            <a:endParaRPr lang="en-US" b="1" i="0" dirty="0"/>
          </a:p>
          <a:p>
            <a:pPr marL="0" indent="0">
              <a:buNone/>
            </a:pPr>
            <a:r>
              <a:rPr lang="en-US" b="1" i="0" dirty="0"/>
              <a:t>Are you ready for the next word?</a:t>
            </a:r>
          </a:p>
        </p:txBody>
      </p:sp>
      <p:sp>
        <p:nvSpPr>
          <p:cNvPr id="4" name="Slide Number Placeholder 3"/>
          <p:cNvSpPr>
            <a:spLocks noGrp="1"/>
          </p:cNvSpPr>
          <p:nvPr>
            <p:ph type="sldNum" sz="quarter" idx="5"/>
          </p:nvPr>
        </p:nvSpPr>
        <p:spPr/>
        <p:txBody>
          <a:bodyPr/>
          <a:lstStyle/>
          <a:p>
            <a:fld id="{78DF21B5-3E7D-904C-A895-51270764F5F7}" type="slidenum">
              <a:rPr lang="en-US" smtClean="0"/>
              <a:t>7</a:t>
            </a:fld>
            <a:endParaRPr lang="en-US"/>
          </a:p>
        </p:txBody>
      </p:sp>
    </p:spTree>
    <p:extLst>
      <p:ext uri="{BB962C8B-B14F-4D97-AF65-F5344CB8AC3E}">
        <p14:creationId xmlns:p14="http://schemas.microsoft.com/office/powerpoint/2010/main" val="1102221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b="1" dirty="0"/>
              <a:t>The word is </a:t>
            </a:r>
            <a:r>
              <a:rPr lang="en-US" b="1" i="1" dirty="0"/>
              <a:t>good</a:t>
            </a:r>
            <a:r>
              <a:rPr lang="en-US" b="1" dirty="0"/>
              <a:t>. Let’s follow the steps.</a:t>
            </a:r>
          </a:p>
          <a:p>
            <a:endParaRPr lang="en-US" b="1" dirty="0"/>
          </a:p>
          <a:p>
            <a:pPr marL="228600" indent="-228600">
              <a:buAutoNum type="arabicPeriod"/>
            </a:pPr>
            <a:r>
              <a:rPr lang="en-US" b="1" dirty="0"/>
              <a:t>Look at the word. Repeat the word after me, </a:t>
            </a:r>
            <a:r>
              <a:rPr lang="en-US" b="1" i="1" dirty="0"/>
              <a:t>good</a:t>
            </a:r>
            <a:r>
              <a:rPr lang="en-US" b="1" dirty="0"/>
              <a:t>. </a:t>
            </a:r>
          </a:p>
          <a:p>
            <a:pPr marL="228600" indent="-228600">
              <a:buAutoNum type="arabicPeriod"/>
            </a:pPr>
            <a:r>
              <a:rPr lang="en-US" b="1" i="1" dirty="0"/>
              <a:t>Good</a:t>
            </a:r>
            <a:r>
              <a:rPr lang="en-US" b="1" dirty="0"/>
              <a:t>. </a:t>
            </a:r>
            <a:r>
              <a:rPr lang="en-US" b="1" i="1" dirty="0"/>
              <a:t>Have you read any good books lately? </a:t>
            </a:r>
            <a:r>
              <a:rPr lang="en-US" b="1" dirty="0"/>
              <a:t>Say the word again after me, </a:t>
            </a:r>
            <a:r>
              <a:rPr lang="en-US" b="1" i="1" dirty="0"/>
              <a:t>good</a:t>
            </a:r>
            <a:r>
              <a:rPr lang="en-US" b="1"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a:t>Look at the letters in the word. Let’s spell it aloud: g-o-o-d. T</a:t>
            </a:r>
            <a:r>
              <a:rPr lang="en-US" b="1" i="0" dirty="0"/>
              <a:t>he letters </a:t>
            </a:r>
            <a:r>
              <a:rPr lang="en-US" b="1" i="1" dirty="0"/>
              <a:t>o-o</a:t>
            </a:r>
            <a:r>
              <a:rPr lang="en-US" b="1" i="0" dirty="0"/>
              <a:t> stand for the sound /</a:t>
            </a:r>
            <a:r>
              <a:rPr lang="en-US" sz="1200" b="1" kern="1200" dirty="0" err="1">
                <a:solidFill>
                  <a:schemeClr val="tx1"/>
                </a:solidFill>
                <a:effectLst/>
                <a:latin typeface="+mn-lt"/>
                <a:ea typeface="+mn-ea"/>
                <a:cs typeface="+mn-cs"/>
              </a:rPr>
              <a:t>o͝o</a:t>
            </a:r>
            <a:r>
              <a:rPr lang="en-US" b="1" i="0" dirty="0"/>
              <a:t>/. Blend with me: /g/ /</a:t>
            </a:r>
            <a:r>
              <a:rPr lang="en-US" sz="1200" b="1" kern="1200" dirty="0" err="1">
                <a:solidFill>
                  <a:schemeClr val="tx1"/>
                </a:solidFill>
                <a:effectLst/>
                <a:latin typeface="+mn-lt"/>
                <a:ea typeface="+mn-ea"/>
                <a:cs typeface="+mn-cs"/>
              </a:rPr>
              <a:t>o͝o</a:t>
            </a:r>
            <a:r>
              <a:rPr lang="en-US" b="1" i="0" dirty="0"/>
              <a:t>/ /d/, </a:t>
            </a:r>
            <a:r>
              <a:rPr lang="en-US" b="1" i="1" dirty="0"/>
              <a:t>good</a:t>
            </a:r>
            <a:r>
              <a:rPr lang="en-US" b="1" i="0"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i="0" dirty="0"/>
              <a:t>Now write the word </a:t>
            </a:r>
            <a:r>
              <a:rPr lang="en-US" b="1" i="1" dirty="0"/>
              <a:t>good</a:t>
            </a:r>
            <a:r>
              <a:rPr lang="en-US" b="1" i="0" dirty="0"/>
              <a:t>. Try to write it without looking. Then check it.</a:t>
            </a:r>
          </a:p>
          <a:p>
            <a:pPr marL="228600" indent="-228600">
              <a:buAutoNum type="arabicPeriod"/>
            </a:pPr>
            <a:endParaRPr lang="en-US" b="1" i="0" dirty="0"/>
          </a:p>
          <a:p>
            <a:pPr marL="0" indent="0">
              <a:buNone/>
            </a:pPr>
            <a:r>
              <a:rPr lang="en-US" b="1" i="0" dirty="0"/>
              <a:t>Are you ready for the next word?</a:t>
            </a:r>
          </a:p>
        </p:txBody>
      </p:sp>
      <p:sp>
        <p:nvSpPr>
          <p:cNvPr id="4" name="Slide Number Placeholder 3"/>
          <p:cNvSpPr>
            <a:spLocks noGrp="1"/>
          </p:cNvSpPr>
          <p:nvPr>
            <p:ph type="sldNum" sz="quarter" idx="5"/>
          </p:nvPr>
        </p:nvSpPr>
        <p:spPr/>
        <p:txBody>
          <a:bodyPr/>
          <a:lstStyle/>
          <a:p>
            <a:fld id="{78DF21B5-3E7D-904C-A895-51270764F5F7}" type="slidenum">
              <a:rPr lang="en-US" smtClean="0"/>
              <a:t>8</a:t>
            </a:fld>
            <a:endParaRPr lang="en-US"/>
          </a:p>
        </p:txBody>
      </p:sp>
    </p:spTree>
    <p:extLst>
      <p:ext uri="{BB962C8B-B14F-4D97-AF65-F5344CB8AC3E}">
        <p14:creationId xmlns:p14="http://schemas.microsoft.com/office/powerpoint/2010/main" val="3972589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b="1" dirty="0"/>
              <a:t>The word is </a:t>
            </a:r>
            <a:r>
              <a:rPr lang="en-US" b="1" i="1" dirty="0"/>
              <a:t>had</a:t>
            </a:r>
            <a:r>
              <a:rPr lang="en-US" b="1" dirty="0"/>
              <a:t>. Let’s follow the steps.</a:t>
            </a:r>
          </a:p>
          <a:p>
            <a:endParaRPr lang="en-US" b="1" dirty="0"/>
          </a:p>
          <a:p>
            <a:pPr marL="228600" indent="-228600">
              <a:buAutoNum type="arabicPeriod"/>
            </a:pPr>
            <a:r>
              <a:rPr lang="en-US" b="1" dirty="0"/>
              <a:t>Look at the word. Repeat the word after me, </a:t>
            </a:r>
            <a:r>
              <a:rPr lang="en-US" b="1" i="1" dirty="0"/>
              <a:t>had</a:t>
            </a:r>
            <a:r>
              <a:rPr lang="en-US" b="1" dirty="0"/>
              <a:t>. </a:t>
            </a:r>
          </a:p>
          <a:p>
            <a:pPr marL="228600" indent="-228600">
              <a:buAutoNum type="arabicPeriod"/>
            </a:pPr>
            <a:r>
              <a:rPr lang="en-US" b="1" i="1" dirty="0"/>
              <a:t>Had</a:t>
            </a:r>
            <a:r>
              <a:rPr lang="en-US" b="1" i="0" dirty="0"/>
              <a:t>. </a:t>
            </a:r>
            <a:r>
              <a:rPr lang="en-US" b="1" i="1" dirty="0"/>
              <a:t>He had treats to share with everyone. </a:t>
            </a:r>
            <a:r>
              <a:rPr lang="en-US" b="1" dirty="0"/>
              <a:t>Say the word again after me, </a:t>
            </a:r>
            <a:r>
              <a:rPr lang="en-US" b="1" i="1" dirty="0"/>
              <a:t>had</a:t>
            </a:r>
            <a:r>
              <a:rPr lang="en-US" b="1"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a:t>Look at the letters in the word. Let’s spell it aloud: h-a-d. </a:t>
            </a:r>
            <a:r>
              <a:rPr lang="en-US" b="1" i="0" dirty="0"/>
              <a:t>The letter </a:t>
            </a:r>
            <a:r>
              <a:rPr lang="en-US" b="1" i="1" dirty="0"/>
              <a:t>a</a:t>
            </a:r>
            <a:r>
              <a:rPr lang="en-US" b="1" i="0" dirty="0"/>
              <a:t> stands for the short </a:t>
            </a:r>
            <a:r>
              <a:rPr lang="en-US" b="1" i="1" dirty="0"/>
              <a:t>a</a:t>
            </a:r>
            <a:r>
              <a:rPr lang="en-US" b="1" i="0" dirty="0"/>
              <a:t> sound, /</a:t>
            </a:r>
            <a:r>
              <a:rPr lang="en-US" b="1" i="0" dirty="0" err="1"/>
              <a:t>ă</a:t>
            </a:r>
            <a:r>
              <a:rPr lang="en-US" b="1" i="0" dirty="0"/>
              <a:t>/. Blend with me: /h/ /</a:t>
            </a:r>
            <a:r>
              <a:rPr lang="en-US" b="1" i="0" dirty="0" err="1"/>
              <a:t>ă</a:t>
            </a:r>
            <a:r>
              <a:rPr lang="en-US" b="1" i="0" dirty="0"/>
              <a:t>/ /d/, </a:t>
            </a:r>
            <a:r>
              <a:rPr lang="en-US" b="1" i="1" dirty="0"/>
              <a:t>had</a:t>
            </a:r>
            <a:r>
              <a:rPr lang="en-US" b="1" i="0"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i="0" dirty="0"/>
              <a:t>Now write the word </a:t>
            </a:r>
            <a:r>
              <a:rPr lang="en-US" b="1" i="1" dirty="0"/>
              <a:t>had</a:t>
            </a:r>
            <a:r>
              <a:rPr lang="en-US" b="1" i="0" dirty="0"/>
              <a:t>. Try to write it without looking. Then check it.</a:t>
            </a:r>
          </a:p>
          <a:p>
            <a:pPr marL="0" indent="0">
              <a:buNone/>
            </a:pPr>
            <a:endParaRPr lang="en-US" b="1" i="0" dirty="0"/>
          </a:p>
          <a:p>
            <a:pPr marL="0" indent="0">
              <a:buNone/>
            </a:pPr>
            <a:r>
              <a:rPr lang="en-US" b="1" i="0" dirty="0"/>
              <a:t>Are you ready for the next word?</a:t>
            </a:r>
          </a:p>
        </p:txBody>
      </p:sp>
      <p:sp>
        <p:nvSpPr>
          <p:cNvPr id="4" name="Slide Number Placeholder 3"/>
          <p:cNvSpPr>
            <a:spLocks noGrp="1"/>
          </p:cNvSpPr>
          <p:nvPr>
            <p:ph type="sldNum" sz="quarter" idx="5"/>
          </p:nvPr>
        </p:nvSpPr>
        <p:spPr/>
        <p:txBody>
          <a:bodyPr/>
          <a:lstStyle/>
          <a:p>
            <a:fld id="{78DF21B5-3E7D-904C-A895-51270764F5F7}" type="slidenum">
              <a:rPr lang="en-US" smtClean="0"/>
              <a:t>9</a:t>
            </a:fld>
            <a:endParaRPr lang="en-US"/>
          </a:p>
        </p:txBody>
      </p:sp>
    </p:spTree>
    <p:extLst>
      <p:ext uri="{BB962C8B-B14F-4D97-AF65-F5344CB8AC3E}">
        <p14:creationId xmlns:p14="http://schemas.microsoft.com/office/powerpoint/2010/main" val="863938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4393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1 Spelling 2">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C78B63D-1537-9348-84C5-44B36420C075}"/>
              </a:ext>
            </a:extLst>
          </p:cNvPr>
          <p:cNvSpPr/>
          <p:nvPr userDrawn="1"/>
        </p:nvSpPr>
        <p:spPr>
          <a:xfrm>
            <a:off x="0" y="6579390"/>
            <a:ext cx="12192000" cy="289367"/>
          </a:xfrm>
          <a:prstGeom prst="rect">
            <a:avLst/>
          </a:prstGeom>
          <a:solidFill>
            <a:srgbClr val="F1B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9" name="TextBox 28">
            <a:extLst>
              <a:ext uri="{FF2B5EF4-FFF2-40B4-BE49-F238E27FC236}">
                <a16:creationId xmlns:a16="http://schemas.microsoft.com/office/drawing/2014/main" id="{067057E6-8348-AA42-BDCA-2844574C6180}"/>
              </a:ext>
            </a:extLst>
          </p:cNvPr>
          <p:cNvSpPr txBox="1"/>
          <p:nvPr userDrawn="1"/>
        </p:nvSpPr>
        <p:spPr>
          <a:xfrm>
            <a:off x="337930" y="227211"/>
            <a:ext cx="7634148" cy="461665"/>
          </a:xfrm>
          <a:prstGeom prst="rect">
            <a:avLst/>
          </a:prstGeom>
          <a:noFill/>
        </p:spPr>
        <p:txBody>
          <a:bodyPr wrap="square" rtlCol="0">
            <a:spAutoFit/>
          </a:bodyPr>
          <a:lstStyle/>
          <a:p>
            <a:r>
              <a:rPr lang="en-US" sz="2400" b="1" i="0" dirty="0">
                <a:solidFill>
                  <a:schemeClr val="bg1"/>
                </a:solidFill>
                <a:latin typeface="Century Gothic" panose="020B0502020202020204" pitchFamily="34" charset="0"/>
              </a:rPr>
              <a:t>Spelling</a:t>
            </a:r>
          </a:p>
        </p:txBody>
      </p:sp>
    </p:spTree>
    <p:extLst>
      <p:ext uri="{BB962C8B-B14F-4D97-AF65-F5344CB8AC3E}">
        <p14:creationId xmlns:p14="http://schemas.microsoft.com/office/powerpoint/2010/main" val="47596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1 Handwriting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7E1DF3-6C71-0947-8C6F-5D4899D2DE86}"/>
              </a:ext>
            </a:extLst>
          </p:cNvPr>
          <p:cNvSpPr/>
          <p:nvPr userDrawn="1"/>
        </p:nvSpPr>
        <p:spPr>
          <a:xfrm>
            <a:off x="0" y="6579390"/>
            <a:ext cx="12192000" cy="289367"/>
          </a:xfrm>
          <a:prstGeom prst="rect">
            <a:avLst/>
          </a:prstGeom>
          <a:solidFill>
            <a:srgbClr val="F1B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0" name="Text Placeholder 3">
            <a:extLst>
              <a:ext uri="{FF2B5EF4-FFF2-40B4-BE49-F238E27FC236}">
                <a16:creationId xmlns:a16="http://schemas.microsoft.com/office/drawing/2014/main" id="{E4B22D38-C7D3-BF47-A8FC-8C5BD35C478E}"/>
              </a:ext>
            </a:extLst>
          </p:cNvPr>
          <p:cNvSpPr>
            <a:spLocks noGrp="1"/>
          </p:cNvSpPr>
          <p:nvPr>
            <p:ph type="body" sz="half" idx="10" hasCustomPrompt="1"/>
          </p:nvPr>
        </p:nvSpPr>
        <p:spPr>
          <a:xfrm>
            <a:off x="250800" y="1171586"/>
            <a:ext cx="5049230" cy="708818"/>
          </a:xfrm>
          <a:prstGeom prst="rect">
            <a:avLst/>
          </a:prstGeom>
        </p:spPr>
        <p:txBody>
          <a:bodyPr anchor="t"/>
          <a:lstStyle>
            <a:lvl1pPr marL="0" indent="0">
              <a:buNone/>
              <a:defRPr sz="4800" b="0" i="0">
                <a:solidFill>
                  <a:srgbClr val="5593AE"/>
                </a:solidFill>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Let’s Write!</a:t>
            </a:r>
          </a:p>
        </p:txBody>
      </p:sp>
      <p:sp>
        <p:nvSpPr>
          <p:cNvPr id="11" name="TextBox 10">
            <a:extLst>
              <a:ext uri="{FF2B5EF4-FFF2-40B4-BE49-F238E27FC236}">
                <a16:creationId xmlns:a16="http://schemas.microsoft.com/office/drawing/2014/main" id="{7F1AEAD1-0952-F54F-93EF-DABA68B97518}"/>
              </a:ext>
            </a:extLst>
          </p:cNvPr>
          <p:cNvSpPr txBox="1"/>
          <p:nvPr userDrawn="1"/>
        </p:nvSpPr>
        <p:spPr>
          <a:xfrm>
            <a:off x="337930" y="227211"/>
            <a:ext cx="7634148" cy="461665"/>
          </a:xfrm>
          <a:prstGeom prst="rect">
            <a:avLst/>
          </a:prstGeom>
          <a:noFill/>
        </p:spPr>
        <p:txBody>
          <a:bodyPr wrap="square" rtlCol="0">
            <a:spAutoFit/>
          </a:bodyPr>
          <a:lstStyle/>
          <a:p>
            <a:r>
              <a:rPr lang="en-US" sz="2400" b="1" i="0" dirty="0">
                <a:solidFill>
                  <a:schemeClr val="bg1"/>
                </a:solidFill>
                <a:latin typeface="Century Gothic" panose="020B0502020202020204" pitchFamily="34" charset="0"/>
              </a:rPr>
              <a:t>Handwriting</a:t>
            </a:r>
          </a:p>
        </p:txBody>
      </p:sp>
    </p:spTree>
    <p:extLst>
      <p:ext uri="{BB962C8B-B14F-4D97-AF65-F5344CB8AC3E}">
        <p14:creationId xmlns:p14="http://schemas.microsoft.com/office/powerpoint/2010/main" val="3357015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1 Handwriting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7E1DF3-6C71-0947-8C6F-5D4899D2DE86}"/>
              </a:ext>
            </a:extLst>
          </p:cNvPr>
          <p:cNvSpPr/>
          <p:nvPr userDrawn="1"/>
        </p:nvSpPr>
        <p:spPr>
          <a:xfrm>
            <a:off x="0" y="6579390"/>
            <a:ext cx="12192000" cy="289367"/>
          </a:xfrm>
          <a:prstGeom prst="rect">
            <a:avLst/>
          </a:prstGeom>
          <a:solidFill>
            <a:srgbClr val="F1B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1" name="TextBox 10">
            <a:extLst>
              <a:ext uri="{FF2B5EF4-FFF2-40B4-BE49-F238E27FC236}">
                <a16:creationId xmlns:a16="http://schemas.microsoft.com/office/drawing/2014/main" id="{7F1AEAD1-0952-F54F-93EF-DABA68B97518}"/>
              </a:ext>
            </a:extLst>
          </p:cNvPr>
          <p:cNvSpPr txBox="1"/>
          <p:nvPr userDrawn="1"/>
        </p:nvSpPr>
        <p:spPr>
          <a:xfrm>
            <a:off x="337930" y="227211"/>
            <a:ext cx="7634148" cy="461665"/>
          </a:xfrm>
          <a:prstGeom prst="rect">
            <a:avLst/>
          </a:prstGeom>
          <a:noFill/>
        </p:spPr>
        <p:txBody>
          <a:bodyPr wrap="square" rtlCol="0">
            <a:spAutoFit/>
          </a:bodyPr>
          <a:lstStyle/>
          <a:p>
            <a:r>
              <a:rPr lang="en-US" sz="2400" b="1" i="0" dirty="0">
                <a:solidFill>
                  <a:schemeClr val="bg1"/>
                </a:solidFill>
                <a:latin typeface="Century Gothic" panose="020B0502020202020204" pitchFamily="34" charset="0"/>
              </a:rPr>
              <a:t>Handwriting</a:t>
            </a:r>
          </a:p>
        </p:txBody>
      </p:sp>
    </p:spTree>
    <p:extLst>
      <p:ext uri="{BB962C8B-B14F-4D97-AF65-F5344CB8AC3E}">
        <p14:creationId xmlns:p14="http://schemas.microsoft.com/office/powerpoint/2010/main" val="518337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1 Wrap Up 1">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A0E9ADCA-FC44-8443-8EBE-78FC2569632E}"/>
              </a:ext>
            </a:extLst>
          </p:cNvPr>
          <p:cNvSpPr>
            <a:spLocks noGrp="1"/>
          </p:cNvSpPr>
          <p:nvPr>
            <p:ph type="body" sz="half" idx="2"/>
          </p:nvPr>
        </p:nvSpPr>
        <p:spPr>
          <a:xfrm>
            <a:off x="369549" y="1980593"/>
            <a:ext cx="5049230" cy="3811588"/>
          </a:xfrm>
          <a:prstGeom prst="rect">
            <a:avLst/>
          </a:prstGeom>
        </p:spPr>
        <p:txBody>
          <a:bodyPr anchor="ctr"/>
          <a:lstStyle>
            <a:lvl1pPr marL="0" indent="0">
              <a:buNone/>
              <a:defRPr sz="3600" b="0" i="0">
                <a:solidFill>
                  <a:srgbClr val="5593AE"/>
                </a:solidFill>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Rectangle 2">
            <a:extLst>
              <a:ext uri="{FF2B5EF4-FFF2-40B4-BE49-F238E27FC236}">
                <a16:creationId xmlns:a16="http://schemas.microsoft.com/office/drawing/2014/main" id="{E1212300-D4EB-F347-A0F4-1757CB18C5F1}"/>
              </a:ext>
            </a:extLst>
          </p:cNvPr>
          <p:cNvSpPr/>
          <p:nvPr userDrawn="1"/>
        </p:nvSpPr>
        <p:spPr>
          <a:xfrm>
            <a:off x="0" y="6579390"/>
            <a:ext cx="12192000" cy="289367"/>
          </a:xfrm>
          <a:prstGeom prst="rect">
            <a:avLst/>
          </a:prstGeom>
          <a:solidFill>
            <a:srgbClr val="F1B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1" name="Text Placeholder 3">
            <a:extLst>
              <a:ext uri="{FF2B5EF4-FFF2-40B4-BE49-F238E27FC236}">
                <a16:creationId xmlns:a16="http://schemas.microsoft.com/office/drawing/2014/main" id="{6D4B61EA-8EFC-6F40-B174-D9E7BD3D2B7A}"/>
              </a:ext>
            </a:extLst>
          </p:cNvPr>
          <p:cNvSpPr>
            <a:spLocks noGrp="1"/>
          </p:cNvSpPr>
          <p:nvPr>
            <p:ph type="body" sz="half" idx="10" hasCustomPrompt="1"/>
          </p:nvPr>
        </p:nvSpPr>
        <p:spPr>
          <a:xfrm>
            <a:off x="250800" y="1171586"/>
            <a:ext cx="5049230" cy="708818"/>
          </a:xfrm>
          <a:prstGeom prst="rect">
            <a:avLst/>
          </a:prstGeom>
        </p:spPr>
        <p:txBody>
          <a:bodyPr anchor="t"/>
          <a:lstStyle>
            <a:lvl1pPr marL="0" indent="0">
              <a:buNone/>
              <a:defRPr sz="4800" b="0" i="0">
                <a:solidFill>
                  <a:srgbClr val="5593AE"/>
                </a:solidFill>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Let’s Read!</a:t>
            </a:r>
          </a:p>
        </p:txBody>
      </p:sp>
      <p:sp>
        <p:nvSpPr>
          <p:cNvPr id="12" name="TextBox 11">
            <a:extLst>
              <a:ext uri="{FF2B5EF4-FFF2-40B4-BE49-F238E27FC236}">
                <a16:creationId xmlns:a16="http://schemas.microsoft.com/office/drawing/2014/main" id="{B82B7984-4596-3544-818A-D890DF5282A3}"/>
              </a:ext>
            </a:extLst>
          </p:cNvPr>
          <p:cNvSpPr txBox="1"/>
          <p:nvPr userDrawn="1"/>
        </p:nvSpPr>
        <p:spPr>
          <a:xfrm>
            <a:off x="337930" y="227211"/>
            <a:ext cx="7634148" cy="461665"/>
          </a:xfrm>
          <a:prstGeom prst="rect">
            <a:avLst/>
          </a:prstGeom>
          <a:noFill/>
        </p:spPr>
        <p:txBody>
          <a:bodyPr wrap="square" rtlCol="0">
            <a:spAutoFit/>
          </a:bodyPr>
          <a:lstStyle/>
          <a:p>
            <a:r>
              <a:rPr lang="en-US" sz="2400" b="1" i="0" dirty="0">
                <a:solidFill>
                  <a:schemeClr val="bg1"/>
                </a:solidFill>
                <a:latin typeface="Century Gothic" panose="020B0502020202020204" pitchFamily="34" charset="0"/>
              </a:rPr>
              <a:t>Wrap Up</a:t>
            </a:r>
          </a:p>
        </p:txBody>
      </p:sp>
    </p:spTree>
    <p:extLst>
      <p:ext uri="{BB962C8B-B14F-4D97-AF65-F5344CB8AC3E}">
        <p14:creationId xmlns:p14="http://schemas.microsoft.com/office/powerpoint/2010/main" val="4091018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1 Wrap Up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212300-D4EB-F347-A0F4-1757CB18C5F1}"/>
              </a:ext>
            </a:extLst>
          </p:cNvPr>
          <p:cNvSpPr/>
          <p:nvPr userDrawn="1"/>
        </p:nvSpPr>
        <p:spPr>
          <a:xfrm>
            <a:off x="0" y="6579390"/>
            <a:ext cx="12192000" cy="289367"/>
          </a:xfrm>
          <a:prstGeom prst="rect">
            <a:avLst/>
          </a:prstGeom>
          <a:solidFill>
            <a:srgbClr val="F1B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2" name="TextBox 11">
            <a:extLst>
              <a:ext uri="{FF2B5EF4-FFF2-40B4-BE49-F238E27FC236}">
                <a16:creationId xmlns:a16="http://schemas.microsoft.com/office/drawing/2014/main" id="{B82B7984-4596-3544-818A-D890DF5282A3}"/>
              </a:ext>
            </a:extLst>
          </p:cNvPr>
          <p:cNvSpPr txBox="1"/>
          <p:nvPr userDrawn="1"/>
        </p:nvSpPr>
        <p:spPr>
          <a:xfrm>
            <a:off x="337930" y="227211"/>
            <a:ext cx="7634148" cy="461665"/>
          </a:xfrm>
          <a:prstGeom prst="rect">
            <a:avLst/>
          </a:prstGeom>
          <a:noFill/>
        </p:spPr>
        <p:txBody>
          <a:bodyPr wrap="square" rtlCol="0">
            <a:spAutoFit/>
          </a:bodyPr>
          <a:lstStyle/>
          <a:p>
            <a:r>
              <a:rPr lang="en-US" sz="2400" b="1" i="0" dirty="0">
                <a:solidFill>
                  <a:schemeClr val="bg1"/>
                </a:solidFill>
                <a:latin typeface="Century Gothic" panose="020B0502020202020204" pitchFamily="34" charset="0"/>
              </a:rPr>
              <a:t>Wrap Up</a:t>
            </a:r>
          </a:p>
        </p:txBody>
      </p:sp>
    </p:spTree>
    <p:extLst>
      <p:ext uri="{BB962C8B-B14F-4D97-AF65-F5344CB8AC3E}">
        <p14:creationId xmlns:p14="http://schemas.microsoft.com/office/powerpoint/2010/main" val="2630883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2 Get Start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6D0594-8695-944C-AD5A-1F27E8BDB5D9}"/>
              </a:ext>
            </a:extLst>
          </p:cNvPr>
          <p:cNvSpPr/>
          <p:nvPr userDrawn="1"/>
        </p:nvSpPr>
        <p:spPr>
          <a:xfrm>
            <a:off x="0" y="6579390"/>
            <a:ext cx="12192000" cy="289367"/>
          </a:xfrm>
          <a:prstGeom prst="rect">
            <a:avLst/>
          </a:prstGeom>
          <a:solidFill>
            <a:srgbClr val="F1B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5" name="TextBox 14">
            <a:extLst>
              <a:ext uri="{FF2B5EF4-FFF2-40B4-BE49-F238E27FC236}">
                <a16:creationId xmlns:a16="http://schemas.microsoft.com/office/drawing/2014/main" id="{2691DB64-53A4-CA4D-B750-EB25BB70CAA4}"/>
              </a:ext>
            </a:extLst>
          </p:cNvPr>
          <p:cNvSpPr txBox="1"/>
          <p:nvPr userDrawn="1"/>
        </p:nvSpPr>
        <p:spPr>
          <a:xfrm>
            <a:off x="337930" y="227211"/>
            <a:ext cx="7634148" cy="461665"/>
          </a:xfrm>
          <a:prstGeom prst="rect">
            <a:avLst/>
          </a:prstGeom>
          <a:noFill/>
        </p:spPr>
        <p:txBody>
          <a:bodyPr wrap="square" rtlCol="0">
            <a:spAutoFit/>
          </a:bodyPr>
          <a:lstStyle/>
          <a:p>
            <a:r>
              <a:rPr lang="en-US" sz="2400" b="1" i="0" dirty="0">
                <a:solidFill>
                  <a:schemeClr val="bg1"/>
                </a:solidFill>
                <a:latin typeface="Century Gothic" panose="020B0502020202020204" pitchFamily="34" charset="0"/>
              </a:rPr>
              <a:t>Get Started</a:t>
            </a:r>
          </a:p>
        </p:txBody>
      </p:sp>
    </p:spTree>
    <p:extLst>
      <p:ext uri="{BB962C8B-B14F-4D97-AF65-F5344CB8AC3E}">
        <p14:creationId xmlns:p14="http://schemas.microsoft.com/office/powerpoint/2010/main" val="3266666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2 HFW">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2691DB64-53A4-CA4D-B750-EB25BB70CAA4}"/>
              </a:ext>
            </a:extLst>
          </p:cNvPr>
          <p:cNvSpPr txBox="1"/>
          <p:nvPr userDrawn="1"/>
        </p:nvSpPr>
        <p:spPr>
          <a:xfrm>
            <a:off x="337930" y="227211"/>
            <a:ext cx="7634148" cy="461665"/>
          </a:xfrm>
          <a:prstGeom prst="rect">
            <a:avLst/>
          </a:prstGeom>
          <a:noFill/>
        </p:spPr>
        <p:txBody>
          <a:bodyPr wrap="square" rtlCol="0">
            <a:spAutoFit/>
          </a:bodyPr>
          <a:lstStyle/>
          <a:p>
            <a:r>
              <a:rPr lang="en-US" sz="2400" b="1" i="0" dirty="0">
                <a:solidFill>
                  <a:schemeClr val="bg1"/>
                </a:solidFill>
                <a:latin typeface="Century Gothic" panose="020B0502020202020204" pitchFamily="34" charset="0"/>
              </a:rPr>
              <a:t>High-Frequency Words</a:t>
            </a:r>
          </a:p>
        </p:txBody>
      </p:sp>
      <p:sp>
        <p:nvSpPr>
          <p:cNvPr id="16" name="Rectangle 15">
            <a:extLst>
              <a:ext uri="{FF2B5EF4-FFF2-40B4-BE49-F238E27FC236}">
                <a16:creationId xmlns:a16="http://schemas.microsoft.com/office/drawing/2014/main" id="{EC0E1295-BBD4-AA4C-8DCC-903876898A75}"/>
              </a:ext>
            </a:extLst>
          </p:cNvPr>
          <p:cNvSpPr/>
          <p:nvPr userDrawn="1"/>
        </p:nvSpPr>
        <p:spPr>
          <a:xfrm>
            <a:off x="0" y="6579390"/>
            <a:ext cx="12192000" cy="289367"/>
          </a:xfrm>
          <a:prstGeom prst="rect">
            <a:avLst/>
          </a:prstGeom>
          <a:solidFill>
            <a:srgbClr val="F1B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Tree>
    <p:extLst>
      <p:ext uri="{BB962C8B-B14F-4D97-AF65-F5344CB8AC3E}">
        <p14:creationId xmlns:p14="http://schemas.microsoft.com/office/powerpoint/2010/main" val="4154261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2 P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52669E-5043-FE4C-B0F8-FED75E623073}"/>
              </a:ext>
            </a:extLst>
          </p:cNvPr>
          <p:cNvSpPr/>
          <p:nvPr userDrawn="1"/>
        </p:nvSpPr>
        <p:spPr>
          <a:xfrm>
            <a:off x="0" y="6579390"/>
            <a:ext cx="12192000" cy="289367"/>
          </a:xfrm>
          <a:prstGeom prst="rect">
            <a:avLst/>
          </a:prstGeom>
          <a:solidFill>
            <a:srgbClr val="F1B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6" name="TextBox 15">
            <a:extLst>
              <a:ext uri="{FF2B5EF4-FFF2-40B4-BE49-F238E27FC236}">
                <a16:creationId xmlns:a16="http://schemas.microsoft.com/office/drawing/2014/main" id="{7B3DE259-02AD-EB44-884E-5535951DDC38}"/>
              </a:ext>
            </a:extLst>
          </p:cNvPr>
          <p:cNvSpPr txBox="1"/>
          <p:nvPr userDrawn="1"/>
        </p:nvSpPr>
        <p:spPr>
          <a:xfrm>
            <a:off x="337930" y="227211"/>
            <a:ext cx="7634148" cy="461665"/>
          </a:xfrm>
          <a:prstGeom prst="rect">
            <a:avLst/>
          </a:prstGeom>
          <a:noFill/>
        </p:spPr>
        <p:txBody>
          <a:bodyPr wrap="square" rtlCol="0">
            <a:spAutoFit/>
          </a:bodyPr>
          <a:lstStyle/>
          <a:p>
            <a:r>
              <a:rPr lang="en-US" sz="2400" b="1" i="0" dirty="0">
                <a:solidFill>
                  <a:schemeClr val="bg1"/>
                </a:solidFill>
                <a:latin typeface="Century Gothic" panose="020B0502020202020204" pitchFamily="34" charset="0"/>
              </a:rPr>
              <a:t>Phonological Awareness</a:t>
            </a:r>
          </a:p>
        </p:txBody>
      </p:sp>
    </p:spTree>
    <p:extLst>
      <p:ext uri="{BB962C8B-B14F-4D97-AF65-F5344CB8AC3E}">
        <p14:creationId xmlns:p14="http://schemas.microsoft.com/office/powerpoint/2010/main" val="4041693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2 Phonics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57B4E8-672F-354E-81B7-9CE78714387F}"/>
              </a:ext>
            </a:extLst>
          </p:cNvPr>
          <p:cNvSpPr/>
          <p:nvPr userDrawn="1"/>
        </p:nvSpPr>
        <p:spPr>
          <a:xfrm>
            <a:off x="0" y="6579390"/>
            <a:ext cx="12192000" cy="289367"/>
          </a:xfrm>
          <a:prstGeom prst="rect">
            <a:avLst/>
          </a:prstGeom>
          <a:solidFill>
            <a:srgbClr val="F1B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8" name="Rectangle 17">
            <a:extLst>
              <a:ext uri="{FF2B5EF4-FFF2-40B4-BE49-F238E27FC236}">
                <a16:creationId xmlns:a16="http://schemas.microsoft.com/office/drawing/2014/main" id="{B9638F8A-C082-6F41-B4F4-29C417A6DD66}"/>
              </a:ext>
            </a:extLst>
          </p:cNvPr>
          <p:cNvSpPr/>
          <p:nvPr userDrawn="1"/>
        </p:nvSpPr>
        <p:spPr>
          <a:xfrm>
            <a:off x="469855" y="1110497"/>
            <a:ext cx="2210029" cy="1569660"/>
          </a:xfrm>
          <a:prstGeom prst="rect">
            <a:avLst/>
          </a:prstGeom>
        </p:spPr>
        <p:txBody>
          <a:bodyPr wrap="square">
            <a:spAutoFit/>
          </a:bodyPr>
          <a:lstStyle/>
          <a:p>
            <a:r>
              <a:rPr lang="en-US" sz="4800" dirty="0">
                <a:solidFill>
                  <a:srgbClr val="5593AE"/>
                </a:solidFill>
                <a:latin typeface="Century Gothic" panose="020B0502020202020204" pitchFamily="34" charset="0"/>
              </a:rPr>
              <a:t>Let’s Blend!</a:t>
            </a:r>
            <a:endParaRPr lang="en-US" sz="4800" u="sng" dirty="0">
              <a:solidFill>
                <a:srgbClr val="5593AE"/>
              </a:solidFill>
              <a:latin typeface="Century Gothic" panose="020B0502020202020204" pitchFamily="34" charset="0"/>
            </a:endParaRPr>
          </a:p>
        </p:txBody>
      </p:sp>
      <p:sp>
        <p:nvSpPr>
          <p:cNvPr id="19" name="TextBox 18">
            <a:extLst>
              <a:ext uri="{FF2B5EF4-FFF2-40B4-BE49-F238E27FC236}">
                <a16:creationId xmlns:a16="http://schemas.microsoft.com/office/drawing/2014/main" id="{A90B9AB1-4D0F-9F49-BC5D-F1A235594976}"/>
              </a:ext>
            </a:extLst>
          </p:cNvPr>
          <p:cNvSpPr txBox="1"/>
          <p:nvPr userDrawn="1"/>
        </p:nvSpPr>
        <p:spPr>
          <a:xfrm>
            <a:off x="337930" y="227211"/>
            <a:ext cx="7634148" cy="461665"/>
          </a:xfrm>
          <a:prstGeom prst="rect">
            <a:avLst/>
          </a:prstGeom>
          <a:noFill/>
        </p:spPr>
        <p:txBody>
          <a:bodyPr wrap="square" rtlCol="0">
            <a:spAutoFit/>
          </a:bodyPr>
          <a:lstStyle/>
          <a:p>
            <a:r>
              <a:rPr lang="en-US" sz="2400" b="1" i="0" dirty="0">
                <a:solidFill>
                  <a:schemeClr val="bg1"/>
                </a:solidFill>
                <a:latin typeface="Century Gothic" panose="020B0502020202020204" pitchFamily="34" charset="0"/>
              </a:rPr>
              <a:t>Phonics</a:t>
            </a:r>
          </a:p>
        </p:txBody>
      </p:sp>
    </p:spTree>
    <p:extLst>
      <p:ext uri="{BB962C8B-B14F-4D97-AF65-F5344CB8AC3E}">
        <p14:creationId xmlns:p14="http://schemas.microsoft.com/office/powerpoint/2010/main" val="1089592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2 Phonics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57B4E8-672F-354E-81B7-9CE78714387F}"/>
              </a:ext>
            </a:extLst>
          </p:cNvPr>
          <p:cNvSpPr/>
          <p:nvPr userDrawn="1"/>
        </p:nvSpPr>
        <p:spPr>
          <a:xfrm>
            <a:off x="0" y="6579390"/>
            <a:ext cx="12192000" cy="289367"/>
          </a:xfrm>
          <a:prstGeom prst="rect">
            <a:avLst/>
          </a:prstGeom>
          <a:solidFill>
            <a:srgbClr val="F1B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9" name="TextBox 18">
            <a:extLst>
              <a:ext uri="{FF2B5EF4-FFF2-40B4-BE49-F238E27FC236}">
                <a16:creationId xmlns:a16="http://schemas.microsoft.com/office/drawing/2014/main" id="{A90B9AB1-4D0F-9F49-BC5D-F1A235594976}"/>
              </a:ext>
            </a:extLst>
          </p:cNvPr>
          <p:cNvSpPr txBox="1"/>
          <p:nvPr userDrawn="1"/>
        </p:nvSpPr>
        <p:spPr>
          <a:xfrm>
            <a:off x="337930" y="227211"/>
            <a:ext cx="7634148" cy="461665"/>
          </a:xfrm>
          <a:prstGeom prst="rect">
            <a:avLst/>
          </a:prstGeom>
          <a:noFill/>
        </p:spPr>
        <p:txBody>
          <a:bodyPr wrap="square" rtlCol="0">
            <a:spAutoFit/>
          </a:bodyPr>
          <a:lstStyle/>
          <a:p>
            <a:r>
              <a:rPr lang="en-US" sz="2400" b="1" i="0" dirty="0">
                <a:solidFill>
                  <a:schemeClr val="bg1"/>
                </a:solidFill>
                <a:latin typeface="Century Gothic" panose="020B0502020202020204" pitchFamily="34" charset="0"/>
              </a:rPr>
              <a:t>Phonics</a:t>
            </a:r>
          </a:p>
        </p:txBody>
      </p:sp>
    </p:spTree>
    <p:extLst>
      <p:ext uri="{BB962C8B-B14F-4D97-AF65-F5344CB8AC3E}">
        <p14:creationId xmlns:p14="http://schemas.microsoft.com/office/powerpoint/2010/main" val="1575537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arm-Up Routines">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65A82CC-D959-4D12-9DC0-BDFCC13F4B7E}"/>
              </a:ext>
            </a:extLst>
          </p:cNvPr>
          <p:cNvSpPr>
            <a:spLocks noGrp="1"/>
          </p:cNvSpPr>
          <p:nvPr>
            <p:ph type="title" hasCustomPrompt="1"/>
          </p:nvPr>
        </p:nvSpPr>
        <p:spPr>
          <a:xfrm>
            <a:off x="331425" y="250693"/>
            <a:ext cx="8654667" cy="461665"/>
          </a:xfrm>
          <a:prstGeom prst="rect">
            <a:avLst/>
          </a:prstGeom>
        </p:spPr>
        <p:txBody>
          <a:bodyPr/>
          <a:lstStyle>
            <a:lvl1pPr>
              <a:defRPr sz="2400" b="1">
                <a:solidFill>
                  <a:schemeClr val="bg1"/>
                </a:solidFill>
                <a:latin typeface="Century Gothic" panose="020B0502020202020204" pitchFamily="34" charset="0"/>
              </a:defRPr>
            </a:lvl1pPr>
          </a:lstStyle>
          <a:p>
            <a:r>
              <a:rPr lang="en-US" dirty="0"/>
              <a:t>Add title</a:t>
            </a:r>
          </a:p>
        </p:txBody>
      </p:sp>
    </p:spTree>
    <p:extLst>
      <p:ext uri="{BB962C8B-B14F-4D97-AF65-F5344CB8AC3E}">
        <p14:creationId xmlns:p14="http://schemas.microsoft.com/office/powerpoint/2010/main" val="3525439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2 Wrap Up 1">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A0E9ADCA-FC44-8443-8EBE-78FC2569632E}"/>
              </a:ext>
            </a:extLst>
          </p:cNvPr>
          <p:cNvSpPr>
            <a:spLocks noGrp="1"/>
          </p:cNvSpPr>
          <p:nvPr>
            <p:ph type="body" sz="half" idx="2"/>
          </p:nvPr>
        </p:nvSpPr>
        <p:spPr>
          <a:xfrm>
            <a:off x="369549" y="1980593"/>
            <a:ext cx="5049230" cy="3811588"/>
          </a:xfrm>
          <a:prstGeom prst="rect">
            <a:avLst/>
          </a:prstGeom>
        </p:spPr>
        <p:txBody>
          <a:bodyPr anchor="ctr"/>
          <a:lstStyle>
            <a:lvl1pPr marL="0" indent="0">
              <a:buNone/>
              <a:defRPr sz="3600" b="0" i="0">
                <a:solidFill>
                  <a:srgbClr val="5593AE"/>
                </a:solidFill>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Rectangle 2">
            <a:extLst>
              <a:ext uri="{FF2B5EF4-FFF2-40B4-BE49-F238E27FC236}">
                <a16:creationId xmlns:a16="http://schemas.microsoft.com/office/drawing/2014/main" id="{E1212300-D4EB-F347-A0F4-1757CB18C5F1}"/>
              </a:ext>
            </a:extLst>
          </p:cNvPr>
          <p:cNvSpPr/>
          <p:nvPr userDrawn="1"/>
        </p:nvSpPr>
        <p:spPr>
          <a:xfrm>
            <a:off x="0" y="6579390"/>
            <a:ext cx="12192000" cy="289367"/>
          </a:xfrm>
          <a:prstGeom prst="rect">
            <a:avLst/>
          </a:prstGeom>
          <a:solidFill>
            <a:srgbClr val="F1B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1" name="Text Placeholder 3">
            <a:extLst>
              <a:ext uri="{FF2B5EF4-FFF2-40B4-BE49-F238E27FC236}">
                <a16:creationId xmlns:a16="http://schemas.microsoft.com/office/drawing/2014/main" id="{6D4B61EA-8EFC-6F40-B174-D9E7BD3D2B7A}"/>
              </a:ext>
            </a:extLst>
          </p:cNvPr>
          <p:cNvSpPr>
            <a:spLocks noGrp="1"/>
          </p:cNvSpPr>
          <p:nvPr>
            <p:ph type="body" sz="half" idx="10" hasCustomPrompt="1"/>
          </p:nvPr>
        </p:nvSpPr>
        <p:spPr>
          <a:xfrm>
            <a:off x="250800" y="1171586"/>
            <a:ext cx="5049230" cy="708818"/>
          </a:xfrm>
          <a:prstGeom prst="rect">
            <a:avLst/>
          </a:prstGeom>
        </p:spPr>
        <p:txBody>
          <a:bodyPr anchor="t"/>
          <a:lstStyle>
            <a:lvl1pPr marL="0" indent="0">
              <a:buNone/>
              <a:defRPr sz="4800" b="0" i="0">
                <a:solidFill>
                  <a:srgbClr val="5593AE"/>
                </a:solidFill>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Let’s Read!</a:t>
            </a:r>
          </a:p>
        </p:txBody>
      </p:sp>
      <p:sp>
        <p:nvSpPr>
          <p:cNvPr id="12" name="TextBox 11">
            <a:extLst>
              <a:ext uri="{FF2B5EF4-FFF2-40B4-BE49-F238E27FC236}">
                <a16:creationId xmlns:a16="http://schemas.microsoft.com/office/drawing/2014/main" id="{B82B7984-4596-3544-818A-D890DF5282A3}"/>
              </a:ext>
            </a:extLst>
          </p:cNvPr>
          <p:cNvSpPr txBox="1"/>
          <p:nvPr userDrawn="1"/>
        </p:nvSpPr>
        <p:spPr>
          <a:xfrm>
            <a:off x="337930" y="227211"/>
            <a:ext cx="7634148" cy="461665"/>
          </a:xfrm>
          <a:prstGeom prst="rect">
            <a:avLst/>
          </a:prstGeom>
          <a:noFill/>
        </p:spPr>
        <p:txBody>
          <a:bodyPr wrap="square" rtlCol="0">
            <a:spAutoFit/>
          </a:bodyPr>
          <a:lstStyle/>
          <a:p>
            <a:r>
              <a:rPr lang="en-US" sz="2400" b="1" i="0" dirty="0">
                <a:solidFill>
                  <a:schemeClr val="bg1"/>
                </a:solidFill>
                <a:latin typeface="Century Gothic" panose="020B0502020202020204" pitchFamily="34" charset="0"/>
              </a:rPr>
              <a:t>Wrap Up</a:t>
            </a:r>
          </a:p>
        </p:txBody>
      </p:sp>
    </p:spTree>
    <p:extLst>
      <p:ext uri="{BB962C8B-B14F-4D97-AF65-F5344CB8AC3E}">
        <p14:creationId xmlns:p14="http://schemas.microsoft.com/office/powerpoint/2010/main" val="510599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2 Wrap Up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212300-D4EB-F347-A0F4-1757CB18C5F1}"/>
              </a:ext>
            </a:extLst>
          </p:cNvPr>
          <p:cNvSpPr/>
          <p:nvPr userDrawn="1"/>
        </p:nvSpPr>
        <p:spPr>
          <a:xfrm>
            <a:off x="0" y="6579390"/>
            <a:ext cx="12192000" cy="289367"/>
          </a:xfrm>
          <a:prstGeom prst="rect">
            <a:avLst/>
          </a:prstGeom>
          <a:solidFill>
            <a:srgbClr val="F1B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2" name="TextBox 11">
            <a:extLst>
              <a:ext uri="{FF2B5EF4-FFF2-40B4-BE49-F238E27FC236}">
                <a16:creationId xmlns:a16="http://schemas.microsoft.com/office/drawing/2014/main" id="{B82B7984-4596-3544-818A-D890DF5282A3}"/>
              </a:ext>
            </a:extLst>
          </p:cNvPr>
          <p:cNvSpPr txBox="1"/>
          <p:nvPr userDrawn="1"/>
        </p:nvSpPr>
        <p:spPr>
          <a:xfrm>
            <a:off x="337930" y="227211"/>
            <a:ext cx="7634148" cy="461665"/>
          </a:xfrm>
          <a:prstGeom prst="rect">
            <a:avLst/>
          </a:prstGeom>
          <a:noFill/>
        </p:spPr>
        <p:txBody>
          <a:bodyPr wrap="square" rtlCol="0">
            <a:spAutoFit/>
          </a:bodyPr>
          <a:lstStyle/>
          <a:p>
            <a:r>
              <a:rPr lang="en-US" sz="2400" b="1" i="0" dirty="0">
                <a:solidFill>
                  <a:schemeClr val="bg1"/>
                </a:solidFill>
                <a:latin typeface="Century Gothic" panose="020B0502020202020204" pitchFamily="34" charset="0"/>
              </a:rPr>
              <a:t>Wrap Up</a:t>
            </a:r>
          </a:p>
        </p:txBody>
      </p:sp>
    </p:spTree>
    <p:extLst>
      <p:ext uri="{BB962C8B-B14F-4D97-AF65-F5344CB8AC3E}">
        <p14:creationId xmlns:p14="http://schemas.microsoft.com/office/powerpoint/2010/main" val="1865579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3 Get Start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6D0594-8695-944C-AD5A-1F27E8BDB5D9}"/>
              </a:ext>
            </a:extLst>
          </p:cNvPr>
          <p:cNvSpPr/>
          <p:nvPr userDrawn="1"/>
        </p:nvSpPr>
        <p:spPr>
          <a:xfrm>
            <a:off x="0" y="6579390"/>
            <a:ext cx="12192000" cy="289367"/>
          </a:xfrm>
          <a:prstGeom prst="rect">
            <a:avLst/>
          </a:prstGeom>
          <a:solidFill>
            <a:srgbClr val="F1B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5" name="TextBox 14">
            <a:extLst>
              <a:ext uri="{FF2B5EF4-FFF2-40B4-BE49-F238E27FC236}">
                <a16:creationId xmlns:a16="http://schemas.microsoft.com/office/drawing/2014/main" id="{2691DB64-53A4-CA4D-B750-EB25BB70CAA4}"/>
              </a:ext>
            </a:extLst>
          </p:cNvPr>
          <p:cNvSpPr txBox="1"/>
          <p:nvPr userDrawn="1"/>
        </p:nvSpPr>
        <p:spPr>
          <a:xfrm>
            <a:off x="337930" y="227211"/>
            <a:ext cx="7634148" cy="461665"/>
          </a:xfrm>
          <a:prstGeom prst="rect">
            <a:avLst/>
          </a:prstGeom>
          <a:noFill/>
        </p:spPr>
        <p:txBody>
          <a:bodyPr wrap="square" rtlCol="0">
            <a:spAutoFit/>
          </a:bodyPr>
          <a:lstStyle/>
          <a:p>
            <a:r>
              <a:rPr lang="en-US" sz="2400" b="1" i="0" dirty="0">
                <a:solidFill>
                  <a:schemeClr val="bg1"/>
                </a:solidFill>
                <a:latin typeface="Century Gothic" panose="020B0502020202020204" pitchFamily="34" charset="0"/>
              </a:rPr>
              <a:t>Get Started</a:t>
            </a:r>
          </a:p>
        </p:txBody>
      </p:sp>
    </p:spTree>
    <p:extLst>
      <p:ext uri="{BB962C8B-B14F-4D97-AF65-F5344CB8AC3E}">
        <p14:creationId xmlns:p14="http://schemas.microsoft.com/office/powerpoint/2010/main" val="1508674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3 HFW">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2691DB64-53A4-CA4D-B750-EB25BB70CAA4}"/>
              </a:ext>
            </a:extLst>
          </p:cNvPr>
          <p:cNvSpPr txBox="1"/>
          <p:nvPr userDrawn="1"/>
        </p:nvSpPr>
        <p:spPr>
          <a:xfrm>
            <a:off x="337930" y="227211"/>
            <a:ext cx="7634148" cy="461665"/>
          </a:xfrm>
          <a:prstGeom prst="rect">
            <a:avLst/>
          </a:prstGeom>
          <a:noFill/>
        </p:spPr>
        <p:txBody>
          <a:bodyPr wrap="square" rtlCol="0">
            <a:spAutoFit/>
          </a:bodyPr>
          <a:lstStyle/>
          <a:p>
            <a:r>
              <a:rPr lang="en-US" sz="2400" b="1" i="0" dirty="0">
                <a:solidFill>
                  <a:schemeClr val="bg1"/>
                </a:solidFill>
                <a:latin typeface="Century Gothic" panose="020B0502020202020204" pitchFamily="34" charset="0"/>
              </a:rPr>
              <a:t>High-Frequency Words</a:t>
            </a:r>
          </a:p>
        </p:txBody>
      </p:sp>
      <p:sp>
        <p:nvSpPr>
          <p:cNvPr id="16" name="Rectangle 15">
            <a:extLst>
              <a:ext uri="{FF2B5EF4-FFF2-40B4-BE49-F238E27FC236}">
                <a16:creationId xmlns:a16="http://schemas.microsoft.com/office/drawing/2014/main" id="{EC0E1295-BBD4-AA4C-8DCC-903876898A75}"/>
              </a:ext>
            </a:extLst>
          </p:cNvPr>
          <p:cNvSpPr/>
          <p:nvPr userDrawn="1"/>
        </p:nvSpPr>
        <p:spPr>
          <a:xfrm>
            <a:off x="0" y="6579390"/>
            <a:ext cx="12192000" cy="289367"/>
          </a:xfrm>
          <a:prstGeom prst="rect">
            <a:avLst/>
          </a:prstGeom>
          <a:solidFill>
            <a:srgbClr val="F1B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Tree>
    <p:extLst>
      <p:ext uri="{BB962C8B-B14F-4D97-AF65-F5344CB8AC3E}">
        <p14:creationId xmlns:p14="http://schemas.microsoft.com/office/powerpoint/2010/main" val="278757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3 P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52669E-5043-FE4C-B0F8-FED75E623073}"/>
              </a:ext>
            </a:extLst>
          </p:cNvPr>
          <p:cNvSpPr/>
          <p:nvPr userDrawn="1"/>
        </p:nvSpPr>
        <p:spPr>
          <a:xfrm>
            <a:off x="0" y="6579390"/>
            <a:ext cx="12192000" cy="289367"/>
          </a:xfrm>
          <a:prstGeom prst="rect">
            <a:avLst/>
          </a:prstGeom>
          <a:solidFill>
            <a:srgbClr val="F1B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6" name="TextBox 15">
            <a:extLst>
              <a:ext uri="{FF2B5EF4-FFF2-40B4-BE49-F238E27FC236}">
                <a16:creationId xmlns:a16="http://schemas.microsoft.com/office/drawing/2014/main" id="{7B3DE259-02AD-EB44-884E-5535951DDC38}"/>
              </a:ext>
            </a:extLst>
          </p:cNvPr>
          <p:cNvSpPr txBox="1"/>
          <p:nvPr userDrawn="1"/>
        </p:nvSpPr>
        <p:spPr>
          <a:xfrm>
            <a:off x="337930" y="227211"/>
            <a:ext cx="7634148" cy="461665"/>
          </a:xfrm>
          <a:prstGeom prst="rect">
            <a:avLst/>
          </a:prstGeom>
          <a:noFill/>
        </p:spPr>
        <p:txBody>
          <a:bodyPr wrap="square" rtlCol="0">
            <a:spAutoFit/>
          </a:bodyPr>
          <a:lstStyle/>
          <a:p>
            <a:r>
              <a:rPr lang="en-US" sz="2400" b="1" i="0" dirty="0">
                <a:solidFill>
                  <a:schemeClr val="bg1"/>
                </a:solidFill>
                <a:latin typeface="Century Gothic" panose="020B0502020202020204" pitchFamily="34" charset="0"/>
              </a:rPr>
              <a:t>Phonological Awareness</a:t>
            </a:r>
          </a:p>
        </p:txBody>
      </p:sp>
    </p:spTree>
    <p:extLst>
      <p:ext uri="{BB962C8B-B14F-4D97-AF65-F5344CB8AC3E}">
        <p14:creationId xmlns:p14="http://schemas.microsoft.com/office/powerpoint/2010/main" val="11433093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3 Fluenc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57B4E8-672F-354E-81B7-9CE78714387F}"/>
              </a:ext>
            </a:extLst>
          </p:cNvPr>
          <p:cNvSpPr/>
          <p:nvPr userDrawn="1"/>
        </p:nvSpPr>
        <p:spPr>
          <a:xfrm>
            <a:off x="0" y="6579390"/>
            <a:ext cx="12192000" cy="289367"/>
          </a:xfrm>
          <a:prstGeom prst="rect">
            <a:avLst/>
          </a:prstGeom>
          <a:solidFill>
            <a:srgbClr val="F1B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9" name="TextBox 18">
            <a:extLst>
              <a:ext uri="{FF2B5EF4-FFF2-40B4-BE49-F238E27FC236}">
                <a16:creationId xmlns:a16="http://schemas.microsoft.com/office/drawing/2014/main" id="{A90B9AB1-4D0F-9F49-BC5D-F1A235594976}"/>
              </a:ext>
            </a:extLst>
          </p:cNvPr>
          <p:cNvSpPr txBox="1"/>
          <p:nvPr userDrawn="1"/>
        </p:nvSpPr>
        <p:spPr>
          <a:xfrm>
            <a:off x="337930" y="227211"/>
            <a:ext cx="7634148" cy="461665"/>
          </a:xfrm>
          <a:prstGeom prst="rect">
            <a:avLst/>
          </a:prstGeom>
          <a:noFill/>
        </p:spPr>
        <p:txBody>
          <a:bodyPr wrap="square" rtlCol="0">
            <a:spAutoFit/>
          </a:bodyPr>
          <a:lstStyle/>
          <a:p>
            <a:r>
              <a:rPr lang="en-US" sz="2400" b="1" i="0" dirty="0">
                <a:solidFill>
                  <a:schemeClr val="bg1"/>
                </a:solidFill>
                <a:latin typeface="Century Gothic" panose="020B0502020202020204" pitchFamily="34" charset="0"/>
              </a:rPr>
              <a:t>Fluency</a:t>
            </a:r>
          </a:p>
        </p:txBody>
      </p:sp>
    </p:spTree>
    <p:extLst>
      <p:ext uri="{BB962C8B-B14F-4D97-AF65-F5344CB8AC3E}">
        <p14:creationId xmlns:p14="http://schemas.microsoft.com/office/powerpoint/2010/main" val="3298823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3 Phonics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57B4E8-672F-354E-81B7-9CE78714387F}"/>
              </a:ext>
            </a:extLst>
          </p:cNvPr>
          <p:cNvSpPr/>
          <p:nvPr userDrawn="1"/>
        </p:nvSpPr>
        <p:spPr>
          <a:xfrm>
            <a:off x="0" y="6579390"/>
            <a:ext cx="12192000" cy="289367"/>
          </a:xfrm>
          <a:prstGeom prst="rect">
            <a:avLst/>
          </a:prstGeom>
          <a:solidFill>
            <a:srgbClr val="F1B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8" name="Rectangle 17">
            <a:extLst>
              <a:ext uri="{FF2B5EF4-FFF2-40B4-BE49-F238E27FC236}">
                <a16:creationId xmlns:a16="http://schemas.microsoft.com/office/drawing/2014/main" id="{B9638F8A-C082-6F41-B4F4-29C417A6DD66}"/>
              </a:ext>
            </a:extLst>
          </p:cNvPr>
          <p:cNvSpPr/>
          <p:nvPr userDrawn="1"/>
        </p:nvSpPr>
        <p:spPr>
          <a:xfrm>
            <a:off x="469855" y="1110497"/>
            <a:ext cx="2210029" cy="1569660"/>
          </a:xfrm>
          <a:prstGeom prst="rect">
            <a:avLst/>
          </a:prstGeom>
        </p:spPr>
        <p:txBody>
          <a:bodyPr wrap="square">
            <a:spAutoFit/>
          </a:bodyPr>
          <a:lstStyle/>
          <a:p>
            <a:r>
              <a:rPr lang="en-US" sz="4800" dirty="0">
                <a:solidFill>
                  <a:srgbClr val="5593AE"/>
                </a:solidFill>
                <a:latin typeface="Century Gothic" panose="020B0502020202020204" pitchFamily="34" charset="0"/>
              </a:rPr>
              <a:t>Let’s Blend!</a:t>
            </a:r>
            <a:endParaRPr lang="en-US" sz="4800" u="sng" dirty="0">
              <a:solidFill>
                <a:srgbClr val="5593AE"/>
              </a:solidFill>
              <a:latin typeface="Century Gothic" panose="020B0502020202020204" pitchFamily="34" charset="0"/>
            </a:endParaRPr>
          </a:p>
        </p:txBody>
      </p:sp>
      <p:sp>
        <p:nvSpPr>
          <p:cNvPr id="19" name="TextBox 18">
            <a:extLst>
              <a:ext uri="{FF2B5EF4-FFF2-40B4-BE49-F238E27FC236}">
                <a16:creationId xmlns:a16="http://schemas.microsoft.com/office/drawing/2014/main" id="{A90B9AB1-4D0F-9F49-BC5D-F1A235594976}"/>
              </a:ext>
            </a:extLst>
          </p:cNvPr>
          <p:cNvSpPr txBox="1"/>
          <p:nvPr userDrawn="1"/>
        </p:nvSpPr>
        <p:spPr>
          <a:xfrm>
            <a:off x="337930" y="227211"/>
            <a:ext cx="7634148" cy="461665"/>
          </a:xfrm>
          <a:prstGeom prst="rect">
            <a:avLst/>
          </a:prstGeom>
          <a:noFill/>
        </p:spPr>
        <p:txBody>
          <a:bodyPr wrap="square" rtlCol="0">
            <a:spAutoFit/>
          </a:bodyPr>
          <a:lstStyle/>
          <a:p>
            <a:r>
              <a:rPr lang="en-US" sz="2400" b="1" i="0" dirty="0">
                <a:solidFill>
                  <a:schemeClr val="bg1"/>
                </a:solidFill>
                <a:latin typeface="Century Gothic" panose="020B0502020202020204" pitchFamily="34" charset="0"/>
              </a:rPr>
              <a:t>Phonics</a:t>
            </a:r>
          </a:p>
        </p:txBody>
      </p:sp>
    </p:spTree>
    <p:extLst>
      <p:ext uri="{BB962C8B-B14F-4D97-AF65-F5344CB8AC3E}">
        <p14:creationId xmlns:p14="http://schemas.microsoft.com/office/powerpoint/2010/main" val="16973422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3 Phonics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57B4E8-672F-354E-81B7-9CE78714387F}"/>
              </a:ext>
            </a:extLst>
          </p:cNvPr>
          <p:cNvSpPr/>
          <p:nvPr userDrawn="1"/>
        </p:nvSpPr>
        <p:spPr>
          <a:xfrm>
            <a:off x="0" y="6579390"/>
            <a:ext cx="12192000" cy="289367"/>
          </a:xfrm>
          <a:prstGeom prst="rect">
            <a:avLst/>
          </a:prstGeom>
          <a:solidFill>
            <a:srgbClr val="F1B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9" name="TextBox 18">
            <a:extLst>
              <a:ext uri="{FF2B5EF4-FFF2-40B4-BE49-F238E27FC236}">
                <a16:creationId xmlns:a16="http://schemas.microsoft.com/office/drawing/2014/main" id="{A90B9AB1-4D0F-9F49-BC5D-F1A235594976}"/>
              </a:ext>
            </a:extLst>
          </p:cNvPr>
          <p:cNvSpPr txBox="1"/>
          <p:nvPr userDrawn="1"/>
        </p:nvSpPr>
        <p:spPr>
          <a:xfrm>
            <a:off x="337930" y="227211"/>
            <a:ext cx="7634148" cy="461665"/>
          </a:xfrm>
          <a:prstGeom prst="rect">
            <a:avLst/>
          </a:prstGeom>
          <a:noFill/>
        </p:spPr>
        <p:txBody>
          <a:bodyPr wrap="square" rtlCol="0">
            <a:spAutoFit/>
          </a:bodyPr>
          <a:lstStyle/>
          <a:p>
            <a:r>
              <a:rPr lang="en-US" sz="2400" b="1" i="0" dirty="0">
                <a:solidFill>
                  <a:schemeClr val="bg1"/>
                </a:solidFill>
                <a:latin typeface="Century Gothic" panose="020B0502020202020204" pitchFamily="34" charset="0"/>
              </a:rPr>
              <a:t>Phonics</a:t>
            </a:r>
          </a:p>
        </p:txBody>
      </p:sp>
    </p:spTree>
    <p:extLst>
      <p:ext uri="{BB962C8B-B14F-4D97-AF65-F5344CB8AC3E}">
        <p14:creationId xmlns:p14="http://schemas.microsoft.com/office/powerpoint/2010/main" val="11422342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3 Wrap Up 1">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A0E9ADCA-FC44-8443-8EBE-78FC2569632E}"/>
              </a:ext>
            </a:extLst>
          </p:cNvPr>
          <p:cNvSpPr>
            <a:spLocks noGrp="1"/>
          </p:cNvSpPr>
          <p:nvPr>
            <p:ph type="body" sz="half" idx="2"/>
          </p:nvPr>
        </p:nvSpPr>
        <p:spPr>
          <a:xfrm>
            <a:off x="369549" y="1980593"/>
            <a:ext cx="5049230" cy="3811588"/>
          </a:xfrm>
          <a:prstGeom prst="rect">
            <a:avLst/>
          </a:prstGeom>
        </p:spPr>
        <p:txBody>
          <a:bodyPr anchor="ctr"/>
          <a:lstStyle>
            <a:lvl1pPr marL="0" indent="0">
              <a:buNone/>
              <a:defRPr sz="3600" b="0" i="0">
                <a:solidFill>
                  <a:srgbClr val="5593AE"/>
                </a:solidFill>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Rectangle 2">
            <a:extLst>
              <a:ext uri="{FF2B5EF4-FFF2-40B4-BE49-F238E27FC236}">
                <a16:creationId xmlns:a16="http://schemas.microsoft.com/office/drawing/2014/main" id="{E1212300-D4EB-F347-A0F4-1757CB18C5F1}"/>
              </a:ext>
            </a:extLst>
          </p:cNvPr>
          <p:cNvSpPr/>
          <p:nvPr userDrawn="1"/>
        </p:nvSpPr>
        <p:spPr>
          <a:xfrm>
            <a:off x="0" y="6579390"/>
            <a:ext cx="12192000" cy="289367"/>
          </a:xfrm>
          <a:prstGeom prst="rect">
            <a:avLst/>
          </a:prstGeom>
          <a:solidFill>
            <a:srgbClr val="F1B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1" name="Text Placeholder 3">
            <a:extLst>
              <a:ext uri="{FF2B5EF4-FFF2-40B4-BE49-F238E27FC236}">
                <a16:creationId xmlns:a16="http://schemas.microsoft.com/office/drawing/2014/main" id="{6D4B61EA-8EFC-6F40-B174-D9E7BD3D2B7A}"/>
              </a:ext>
            </a:extLst>
          </p:cNvPr>
          <p:cNvSpPr>
            <a:spLocks noGrp="1"/>
          </p:cNvSpPr>
          <p:nvPr>
            <p:ph type="body" sz="half" idx="10" hasCustomPrompt="1"/>
          </p:nvPr>
        </p:nvSpPr>
        <p:spPr>
          <a:xfrm>
            <a:off x="250800" y="1171586"/>
            <a:ext cx="5049230" cy="708818"/>
          </a:xfrm>
          <a:prstGeom prst="rect">
            <a:avLst/>
          </a:prstGeom>
        </p:spPr>
        <p:txBody>
          <a:bodyPr anchor="t"/>
          <a:lstStyle>
            <a:lvl1pPr marL="0" indent="0">
              <a:buNone/>
              <a:defRPr sz="4800" b="0" i="0">
                <a:solidFill>
                  <a:srgbClr val="5593AE"/>
                </a:solidFill>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Let’s Read!</a:t>
            </a:r>
          </a:p>
        </p:txBody>
      </p:sp>
      <p:sp>
        <p:nvSpPr>
          <p:cNvPr id="12" name="TextBox 11">
            <a:extLst>
              <a:ext uri="{FF2B5EF4-FFF2-40B4-BE49-F238E27FC236}">
                <a16:creationId xmlns:a16="http://schemas.microsoft.com/office/drawing/2014/main" id="{B82B7984-4596-3544-818A-D890DF5282A3}"/>
              </a:ext>
            </a:extLst>
          </p:cNvPr>
          <p:cNvSpPr txBox="1"/>
          <p:nvPr userDrawn="1"/>
        </p:nvSpPr>
        <p:spPr>
          <a:xfrm>
            <a:off x="337930" y="227211"/>
            <a:ext cx="7634148" cy="461665"/>
          </a:xfrm>
          <a:prstGeom prst="rect">
            <a:avLst/>
          </a:prstGeom>
          <a:noFill/>
        </p:spPr>
        <p:txBody>
          <a:bodyPr wrap="square" rtlCol="0">
            <a:spAutoFit/>
          </a:bodyPr>
          <a:lstStyle/>
          <a:p>
            <a:r>
              <a:rPr lang="en-US" sz="2400" b="1" i="0" dirty="0">
                <a:solidFill>
                  <a:schemeClr val="bg1"/>
                </a:solidFill>
                <a:latin typeface="Century Gothic" panose="020B0502020202020204" pitchFamily="34" charset="0"/>
              </a:rPr>
              <a:t>Wrap Up</a:t>
            </a:r>
          </a:p>
        </p:txBody>
      </p:sp>
    </p:spTree>
    <p:extLst>
      <p:ext uri="{BB962C8B-B14F-4D97-AF65-F5344CB8AC3E}">
        <p14:creationId xmlns:p14="http://schemas.microsoft.com/office/powerpoint/2010/main" val="4456639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3 Wrap Up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212300-D4EB-F347-A0F4-1757CB18C5F1}"/>
              </a:ext>
            </a:extLst>
          </p:cNvPr>
          <p:cNvSpPr/>
          <p:nvPr userDrawn="1"/>
        </p:nvSpPr>
        <p:spPr>
          <a:xfrm>
            <a:off x="0" y="6579390"/>
            <a:ext cx="12192000" cy="289367"/>
          </a:xfrm>
          <a:prstGeom prst="rect">
            <a:avLst/>
          </a:prstGeom>
          <a:solidFill>
            <a:srgbClr val="F1B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2" name="TextBox 11">
            <a:extLst>
              <a:ext uri="{FF2B5EF4-FFF2-40B4-BE49-F238E27FC236}">
                <a16:creationId xmlns:a16="http://schemas.microsoft.com/office/drawing/2014/main" id="{B82B7984-4596-3544-818A-D890DF5282A3}"/>
              </a:ext>
            </a:extLst>
          </p:cNvPr>
          <p:cNvSpPr txBox="1"/>
          <p:nvPr userDrawn="1"/>
        </p:nvSpPr>
        <p:spPr>
          <a:xfrm>
            <a:off x="337930" y="227211"/>
            <a:ext cx="7634148" cy="461665"/>
          </a:xfrm>
          <a:prstGeom prst="rect">
            <a:avLst/>
          </a:prstGeom>
          <a:noFill/>
        </p:spPr>
        <p:txBody>
          <a:bodyPr wrap="square" rtlCol="0">
            <a:spAutoFit/>
          </a:bodyPr>
          <a:lstStyle/>
          <a:p>
            <a:r>
              <a:rPr lang="en-US" sz="2400" b="1" i="0" dirty="0">
                <a:solidFill>
                  <a:schemeClr val="bg1"/>
                </a:solidFill>
                <a:latin typeface="Century Gothic" panose="020B0502020202020204" pitchFamily="34" charset="0"/>
              </a:rPr>
              <a:t>Wrap Up</a:t>
            </a:r>
          </a:p>
        </p:txBody>
      </p:sp>
    </p:spTree>
    <p:extLst>
      <p:ext uri="{BB962C8B-B14F-4D97-AF65-F5344CB8AC3E}">
        <p14:creationId xmlns:p14="http://schemas.microsoft.com/office/powerpoint/2010/main" val="1942166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arm-Up Routines">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65A82CC-D959-4D12-9DC0-BDFCC13F4B7E}"/>
              </a:ext>
            </a:extLst>
          </p:cNvPr>
          <p:cNvSpPr>
            <a:spLocks noGrp="1"/>
          </p:cNvSpPr>
          <p:nvPr>
            <p:ph type="title" hasCustomPrompt="1"/>
          </p:nvPr>
        </p:nvSpPr>
        <p:spPr>
          <a:xfrm>
            <a:off x="331425" y="250693"/>
            <a:ext cx="8654667" cy="461665"/>
          </a:xfrm>
          <a:prstGeom prst="rect">
            <a:avLst/>
          </a:prstGeom>
        </p:spPr>
        <p:txBody>
          <a:bodyPr/>
          <a:lstStyle>
            <a:lvl1pPr>
              <a:defRPr sz="2400" b="1">
                <a:solidFill>
                  <a:schemeClr val="bg1"/>
                </a:solidFill>
                <a:latin typeface="Century Gothic" panose="020B0502020202020204" pitchFamily="34" charset="0"/>
              </a:defRPr>
            </a:lvl1pPr>
          </a:lstStyle>
          <a:p>
            <a:r>
              <a:rPr lang="en-US" dirty="0"/>
              <a:t>Add title</a:t>
            </a:r>
          </a:p>
        </p:txBody>
      </p:sp>
    </p:spTree>
    <p:extLst>
      <p:ext uri="{BB962C8B-B14F-4D97-AF65-F5344CB8AC3E}">
        <p14:creationId xmlns:p14="http://schemas.microsoft.com/office/powerpoint/2010/main" val="3534338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4 Get Start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6D0594-8695-944C-AD5A-1F27E8BDB5D9}"/>
              </a:ext>
            </a:extLst>
          </p:cNvPr>
          <p:cNvSpPr/>
          <p:nvPr userDrawn="1"/>
        </p:nvSpPr>
        <p:spPr>
          <a:xfrm>
            <a:off x="0" y="6579390"/>
            <a:ext cx="12192000" cy="289367"/>
          </a:xfrm>
          <a:prstGeom prst="rect">
            <a:avLst/>
          </a:prstGeom>
          <a:solidFill>
            <a:srgbClr val="F1B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5" name="TextBox 14">
            <a:extLst>
              <a:ext uri="{FF2B5EF4-FFF2-40B4-BE49-F238E27FC236}">
                <a16:creationId xmlns:a16="http://schemas.microsoft.com/office/drawing/2014/main" id="{2691DB64-53A4-CA4D-B750-EB25BB70CAA4}"/>
              </a:ext>
            </a:extLst>
          </p:cNvPr>
          <p:cNvSpPr txBox="1"/>
          <p:nvPr userDrawn="1"/>
        </p:nvSpPr>
        <p:spPr>
          <a:xfrm>
            <a:off x="337930" y="227211"/>
            <a:ext cx="7634148" cy="461665"/>
          </a:xfrm>
          <a:prstGeom prst="rect">
            <a:avLst/>
          </a:prstGeom>
          <a:noFill/>
        </p:spPr>
        <p:txBody>
          <a:bodyPr wrap="square" rtlCol="0">
            <a:spAutoFit/>
          </a:bodyPr>
          <a:lstStyle/>
          <a:p>
            <a:r>
              <a:rPr lang="en-US" sz="2400" b="1" i="0" dirty="0">
                <a:solidFill>
                  <a:schemeClr val="bg1"/>
                </a:solidFill>
                <a:latin typeface="Century Gothic" panose="020B0502020202020204" pitchFamily="34" charset="0"/>
              </a:rPr>
              <a:t>Get Started</a:t>
            </a:r>
          </a:p>
        </p:txBody>
      </p:sp>
    </p:spTree>
    <p:extLst>
      <p:ext uri="{BB962C8B-B14F-4D97-AF65-F5344CB8AC3E}">
        <p14:creationId xmlns:p14="http://schemas.microsoft.com/office/powerpoint/2010/main" val="35964259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4 HFW">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2691DB64-53A4-CA4D-B750-EB25BB70CAA4}"/>
              </a:ext>
            </a:extLst>
          </p:cNvPr>
          <p:cNvSpPr txBox="1"/>
          <p:nvPr userDrawn="1"/>
        </p:nvSpPr>
        <p:spPr>
          <a:xfrm>
            <a:off x="337930" y="227211"/>
            <a:ext cx="7634148" cy="461665"/>
          </a:xfrm>
          <a:prstGeom prst="rect">
            <a:avLst/>
          </a:prstGeom>
          <a:noFill/>
        </p:spPr>
        <p:txBody>
          <a:bodyPr wrap="square" rtlCol="0">
            <a:spAutoFit/>
          </a:bodyPr>
          <a:lstStyle/>
          <a:p>
            <a:r>
              <a:rPr lang="en-US" sz="2400" b="1" i="0" dirty="0">
                <a:solidFill>
                  <a:schemeClr val="bg1"/>
                </a:solidFill>
                <a:latin typeface="Century Gothic" panose="020B0502020202020204" pitchFamily="34" charset="0"/>
              </a:rPr>
              <a:t>High-Frequency Words</a:t>
            </a:r>
          </a:p>
        </p:txBody>
      </p:sp>
      <p:sp>
        <p:nvSpPr>
          <p:cNvPr id="16" name="Rectangle 15">
            <a:extLst>
              <a:ext uri="{FF2B5EF4-FFF2-40B4-BE49-F238E27FC236}">
                <a16:creationId xmlns:a16="http://schemas.microsoft.com/office/drawing/2014/main" id="{EC0E1295-BBD4-AA4C-8DCC-903876898A75}"/>
              </a:ext>
            </a:extLst>
          </p:cNvPr>
          <p:cNvSpPr/>
          <p:nvPr userDrawn="1"/>
        </p:nvSpPr>
        <p:spPr>
          <a:xfrm>
            <a:off x="0" y="6579390"/>
            <a:ext cx="12192000" cy="289367"/>
          </a:xfrm>
          <a:prstGeom prst="rect">
            <a:avLst/>
          </a:prstGeom>
          <a:solidFill>
            <a:srgbClr val="F1B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Tree>
    <p:extLst>
      <p:ext uri="{BB962C8B-B14F-4D97-AF65-F5344CB8AC3E}">
        <p14:creationId xmlns:p14="http://schemas.microsoft.com/office/powerpoint/2010/main" val="4082408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4 P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52669E-5043-FE4C-B0F8-FED75E623073}"/>
              </a:ext>
            </a:extLst>
          </p:cNvPr>
          <p:cNvSpPr/>
          <p:nvPr userDrawn="1"/>
        </p:nvSpPr>
        <p:spPr>
          <a:xfrm>
            <a:off x="0" y="6579390"/>
            <a:ext cx="12192000" cy="289367"/>
          </a:xfrm>
          <a:prstGeom prst="rect">
            <a:avLst/>
          </a:prstGeom>
          <a:solidFill>
            <a:srgbClr val="F1B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6" name="TextBox 15">
            <a:extLst>
              <a:ext uri="{FF2B5EF4-FFF2-40B4-BE49-F238E27FC236}">
                <a16:creationId xmlns:a16="http://schemas.microsoft.com/office/drawing/2014/main" id="{7B3DE259-02AD-EB44-884E-5535951DDC38}"/>
              </a:ext>
            </a:extLst>
          </p:cNvPr>
          <p:cNvSpPr txBox="1"/>
          <p:nvPr userDrawn="1"/>
        </p:nvSpPr>
        <p:spPr>
          <a:xfrm>
            <a:off x="337930" y="227211"/>
            <a:ext cx="7634148" cy="461665"/>
          </a:xfrm>
          <a:prstGeom prst="rect">
            <a:avLst/>
          </a:prstGeom>
          <a:noFill/>
        </p:spPr>
        <p:txBody>
          <a:bodyPr wrap="square" rtlCol="0">
            <a:spAutoFit/>
          </a:bodyPr>
          <a:lstStyle/>
          <a:p>
            <a:r>
              <a:rPr lang="en-US" sz="2400" b="1" i="0" dirty="0">
                <a:solidFill>
                  <a:schemeClr val="bg1"/>
                </a:solidFill>
                <a:latin typeface="Century Gothic" panose="020B0502020202020204" pitchFamily="34" charset="0"/>
              </a:rPr>
              <a:t>Phonological Awareness</a:t>
            </a:r>
          </a:p>
        </p:txBody>
      </p:sp>
    </p:spTree>
    <p:extLst>
      <p:ext uri="{BB962C8B-B14F-4D97-AF65-F5344CB8AC3E}">
        <p14:creationId xmlns:p14="http://schemas.microsoft.com/office/powerpoint/2010/main" val="10838105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4 Phonics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57B4E8-672F-354E-81B7-9CE78714387F}"/>
              </a:ext>
            </a:extLst>
          </p:cNvPr>
          <p:cNvSpPr/>
          <p:nvPr userDrawn="1"/>
        </p:nvSpPr>
        <p:spPr>
          <a:xfrm>
            <a:off x="0" y="6579390"/>
            <a:ext cx="12192000" cy="289367"/>
          </a:xfrm>
          <a:prstGeom prst="rect">
            <a:avLst/>
          </a:prstGeom>
          <a:solidFill>
            <a:srgbClr val="F1B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8" name="Rectangle 17">
            <a:extLst>
              <a:ext uri="{FF2B5EF4-FFF2-40B4-BE49-F238E27FC236}">
                <a16:creationId xmlns:a16="http://schemas.microsoft.com/office/drawing/2014/main" id="{B9638F8A-C082-6F41-B4F4-29C417A6DD66}"/>
              </a:ext>
            </a:extLst>
          </p:cNvPr>
          <p:cNvSpPr/>
          <p:nvPr userDrawn="1"/>
        </p:nvSpPr>
        <p:spPr>
          <a:xfrm>
            <a:off x="469855" y="1110497"/>
            <a:ext cx="2210029" cy="1569660"/>
          </a:xfrm>
          <a:prstGeom prst="rect">
            <a:avLst/>
          </a:prstGeom>
        </p:spPr>
        <p:txBody>
          <a:bodyPr wrap="square">
            <a:spAutoFit/>
          </a:bodyPr>
          <a:lstStyle/>
          <a:p>
            <a:r>
              <a:rPr lang="en-US" sz="4800" dirty="0">
                <a:solidFill>
                  <a:srgbClr val="5593AE"/>
                </a:solidFill>
                <a:latin typeface="Century Gothic" panose="020B0502020202020204" pitchFamily="34" charset="0"/>
              </a:rPr>
              <a:t>Let’s Blend!</a:t>
            </a:r>
            <a:endParaRPr lang="en-US" sz="4800" u="sng" dirty="0">
              <a:solidFill>
                <a:srgbClr val="5593AE"/>
              </a:solidFill>
              <a:latin typeface="Century Gothic" panose="020B0502020202020204" pitchFamily="34" charset="0"/>
            </a:endParaRPr>
          </a:p>
        </p:txBody>
      </p:sp>
      <p:sp>
        <p:nvSpPr>
          <p:cNvPr id="19" name="TextBox 18">
            <a:extLst>
              <a:ext uri="{FF2B5EF4-FFF2-40B4-BE49-F238E27FC236}">
                <a16:creationId xmlns:a16="http://schemas.microsoft.com/office/drawing/2014/main" id="{A90B9AB1-4D0F-9F49-BC5D-F1A235594976}"/>
              </a:ext>
            </a:extLst>
          </p:cNvPr>
          <p:cNvSpPr txBox="1"/>
          <p:nvPr userDrawn="1"/>
        </p:nvSpPr>
        <p:spPr>
          <a:xfrm>
            <a:off x="337930" y="227211"/>
            <a:ext cx="7634148" cy="461665"/>
          </a:xfrm>
          <a:prstGeom prst="rect">
            <a:avLst/>
          </a:prstGeom>
          <a:noFill/>
        </p:spPr>
        <p:txBody>
          <a:bodyPr wrap="square" rtlCol="0">
            <a:spAutoFit/>
          </a:bodyPr>
          <a:lstStyle/>
          <a:p>
            <a:r>
              <a:rPr lang="en-US" sz="2400" b="1" i="0" dirty="0">
                <a:solidFill>
                  <a:schemeClr val="bg1"/>
                </a:solidFill>
                <a:latin typeface="Century Gothic" panose="020B0502020202020204" pitchFamily="34" charset="0"/>
              </a:rPr>
              <a:t>Phonics</a:t>
            </a:r>
          </a:p>
        </p:txBody>
      </p:sp>
    </p:spTree>
    <p:extLst>
      <p:ext uri="{BB962C8B-B14F-4D97-AF65-F5344CB8AC3E}">
        <p14:creationId xmlns:p14="http://schemas.microsoft.com/office/powerpoint/2010/main" val="25279297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4 Phonics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57B4E8-672F-354E-81B7-9CE78714387F}"/>
              </a:ext>
            </a:extLst>
          </p:cNvPr>
          <p:cNvSpPr/>
          <p:nvPr userDrawn="1"/>
        </p:nvSpPr>
        <p:spPr>
          <a:xfrm>
            <a:off x="0" y="6579390"/>
            <a:ext cx="12192000" cy="289367"/>
          </a:xfrm>
          <a:prstGeom prst="rect">
            <a:avLst/>
          </a:prstGeom>
          <a:solidFill>
            <a:srgbClr val="F1B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9" name="TextBox 18">
            <a:extLst>
              <a:ext uri="{FF2B5EF4-FFF2-40B4-BE49-F238E27FC236}">
                <a16:creationId xmlns:a16="http://schemas.microsoft.com/office/drawing/2014/main" id="{A90B9AB1-4D0F-9F49-BC5D-F1A235594976}"/>
              </a:ext>
            </a:extLst>
          </p:cNvPr>
          <p:cNvSpPr txBox="1"/>
          <p:nvPr userDrawn="1"/>
        </p:nvSpPr>
        <p:spPr>
          <a:xfrm>
            <a:off x="337930" y="227211"/>
            <a:ext cx="7634148" cy="461665"/>
          </a:xfrm>
          <a:prstGeom prst="rect">
            <a:avLst/>
          </a:prstGeom>
          <a:noFill/>
        </p:spPr>
        <p:txBody>
          <a:bodyPr wrap="square" rtlCol="0">
            <a:spAutoFit/>
          </a:bodyPr>
          <a:lstStyle/>
          <a:p>
            <a:r>
              <a:rPr lang="en-US" sz="2400" b="1" i="0" dirty="0">
                <a:solidFill>
                  <a:schemeClr val="bg1"/>
                </a:solidFill>
                <a:latin typeface="Century Gothic" panose="020B0502020202020204" pitchFamily="34" charset="0"/>
              </a:rPr>
              <a:t>Phonics</a:t>
            </a:r>
          </a:p>
        </p:txBody>
      </p:sp>
    </p:spTree>
    <p:extLst>
      <p:ext uri="{BB962C8B-B14F-4D97-AF65-F5344CB8AC3E}">
        <p14:creationId xmlns:p14="http://schemas.microsoft.com/office/powerpoint/2010/main" val="2988978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4 Wrap Up 1">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A0E9ADCA-FC44-8443-8EBE-78FC2569632E}"/>
              </a:ext>
            </a:extLst>
          </p:cNvPr>
          <p:cNvSpPr>
            <a:spLocks noGrp="1"/>
          </p:cNvSpPr>
          <p:nvPr>
            <p:ph type="body" sz="half" idx="2"/>
          </p:nvPr>
        </p:nvSpPr>
        <p:spPr>
          <a:xfrm>
            <a:off x="369549" y="1980593"/>
            <a:ext cx="5049230" cy="3811588"/>
          </a:xfrm>
          <a:prstGeom prst="rect">
            <a:avLst/>
          </a:prstGeom>
        </p:spPr>
        <p:txBody>
          <a:bodyPr anchor="ctr"/>
          <a:lstStyle>
            <a:lvl1pPr marL="0" indent="0">
              <a:buNone/>
              <a:defRPr sz="3600" b="0" i="0">
                <a:solidFill>
                  <a:srgbClr val="5593AE"/>
                </a:solidFill>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Rectangle 2">
            <a:extLst>
              <a:ext uri="{FF2B5EF4-FFF2-40B4-BE49-F238E27FC236}">
                <a16:creationId xmlns:a16="http://schemas.microsoft.com/office/drawing/2014/main" id="{E1212300-D4EB-F347-A0F4-1757CB18C5F1}"/>
              </a:ext>
            </a:extLst>
          </p:cNvPr>
          <p:cNvSpPr/>
          <p:nvPr userDrawn="1"/>
        </p:nvSpPr>
        <p:spPr>
          <a:xfrm>
            <a:off x="0" y="6579390"/>
            <a:ext cx="12192000" cy="289367"/>
          </a:xfrm>
          <a:prstGeom prst="rect">
            <a:avLst/>
          </a:prstGeom>
          <a:solidFill>
            <a:srgbClr val="F1B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1" name="Text Placeholder 3">
            <a:extLst>
              <a:ext uri="{FF2B5EF4-FFF2-40B4-BE49-F238E27FC236}">
                <a16:creationId xmlns:a16="http://schemas.microsoft.com/office/drawing/2014/main" id="{6D4B61EA-8EFC-6F40-B174-D9E7BD3D2B7A}"/>
              </a:ext>
            </a:extLst>
          </p:cNvPr>
          <p:cNvSpPr>
            <a:spLocks noGrp="1"/>
          </p:cNvSpPr>
          <p:nvPr>
            <p:ph type="body" sz="half" idx="10" hasCustomPrompt="1"/>
          </p:nvPr>
        </p:nvSpPr>
        <p:spPr>
          <a:xfrm>
            <a:off x="250800" y="1171586"/>
            <a:ext cx="5049230" cy="708818"/>
          </a:xfrm>
          <a:prstGeom prst="rect">
            <a:avLst/>
          </a:prstGeom>
        </p:spPr>
        <p:txBody>
          <a:bodyPr anchor="t"/>
          <a:lstStyle>
            <a:lvl1pPr marL="0" indent="0">
              <a:buNone/>
              <a:defRPr sz="4800" b="0" i="0">
                <a:solidFill>
                  <a:srgbClr val="5593AE"/>
                </a:solidFill>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Let’s Read!</a:t>
            </a:r>
          </a:p>
        </p:txBody>
      </p:sp>
      <p:sp>
        <p:nvSpPr>
          <p:cNvPr id="12" name="TextBox 11">
            <a:extLst>
              <a:ext uri="{FF2B5EF4-FFF2-40B4-BE49-F238E27FC236}">
                <a16:creationId xmlns:a16="http://schemas.microsoft.com/office/drawing/2014/main" id="{B82B7984-4596-3544-818A-D890DF5282A3}"/>
              </a:ext>
            </a:extLst>
          </p:cNvPr>
          <p:cNvSpPr txBox="1"/>
          <p:nvPr userDrawn="1"/>
        </p:nvSpPr>
        <p:spPr>
          <a:xfrm>
            <a:off x="337930" y="227211"/>
            <a:ext cx="7634148" cy="461665"/>
          </a:xfrm>
          <a:prstGeom prst="rect">
            <a:avLst/>
          </a:prstGeom>
          <a:noFill/>
        </p:spPr>
        <p:txBody>
          <a:bodyPr wrap="square" rtlCol="0">
            <a:spAutoFit/>
          </a:bodyPr>
          <a:lstStyle/>
          <a:p>
            <a:r>
              <a:rPr lang="en-US" sz="2400" b="1" i="0" dirty="0">
                <a:solidFill>
                  <a:schemeClr val="bg1"/>
                </a:solidFill>
                <a:latin typeface="Century Gothic" panose="020B0502020202020204" pitchFamily="34" charset="0"/>
              </a:rPr>
              <a:t>Wrap Up</a:t>
            </a:r>
          </a:p>
        </p:txBody>
      </p:sp>
    </p:spTree>
    <p:extLst>
      <p:ext uri="{BB962C8B-B14F-4D97-AF65-F5344CB8AC3E}">
        <p14:creationId xmlns:p14="http://schemas.microsoft.com/office/powerpoint/2010/main" val="16212489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4 Wrap Up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212300-D4EB-F347-A0F4-1757CB18C5F1}"/>
              </a:ext>
            </a:extLst>
          </p:cNvPr>
          <p:cNvSpPr/>
          <p:nvPr userDrawn="1"/>
        </p:nvSpPr>
        <p:spPr>
          <a:xfrm>
            <a:off x="0" y="6579390"/>
            <a:ext cx="12192000" cy="289367"/>
          </a:xfrm>
          <a:prstGeom prst="rect">
            <a:avLst/>
          </a:prstGeom>
          <a:solidFill>
            <a:srgbClr val="F1B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2" name="TextBox 11">
            <a:extLst>
              <a:ext uri="{FF2B5EF4-FFF2-40B4-BE49-F238E27FC236}">
                <a16:creationId xmlns:a16="http://schemas.microsoft.com/office/drawing/2014/main" id="{B82B7984-4596-3544-818A-D890DF5282A3}"/>
              </a:ext>
            </a:extLst>
          </p:cNvPr>
          <p:cNvSpPr txBox="1"/>
          <p:nvPr userDrawn="1"/>
        </p:nvSpPr>
        <p:spPr>
          <a:xfrm>
            <a:off x="337930" y="227211"/>
            <a:ext cx="7634148" cy="461665"/>
          </a:xfrm>
          <a:prstGeom prst="rect">
            <a:avLst/>
          </a:prstGeom>
          <a:noFill/>
        </p:spPr>
        <p:txBody>
          <a:bodyPr wrap="square" rtlCol="0">
            <a:spAutoFit/>
          </a:bodyPr>
          <a:lstStyle/>
          <a:p>
            <a:r>
              <a:rPr lang="en-US" sz="2400" b="1" i="0" dirty="0">
                <a:solidFill>
                  <a:schemeClr val="bg1"/>
                </a:solidFill>
                <a:latin typeface="Century Gothic" panose="020B0502020202020204" pitchFamily="34" charset="0"/>
              </a:rPr>
              <a:t>Wrap Up</a:t>
            </a:r>
          </a:p>
        </p:txBody>
      </p:sp>
    </p:spTree>
    <p:extLst>
      <p:ext uri="{BB962C8B-B14F-4D97-AF65-F5344CB8AC3E}">
        <p14:creationId xmlns:p14="http://schemas.microsoft.com/office/powerpoint/2010/main" val="24794827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5 Get Start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6D0594-8695-944C-AD5A-1F27E8BDB5D9}"/>
              </a:ext>
            </a:extLst>
          </p:cNvPr>
          <p:cNvSpPr/>
          <p:nvPr userDrawn="1"/>
        </p:nvSpPr>
        <p:spPr>
          <a:xfrm>
            <a:off x="0" y="6579390"/>
            <a:ext cx="12192000" cy="289367"/>
          </a:xfrm>
          <a:prstGeom prst="rect">
            <a:avLst/>
          </a:prstGeom>
          <a:solidFill>
            <a:srgbClr val="F1B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5" name="TextBox 14">
            <a:extLst>
              <a:ext uri="{FF2B5EF4-FFF2-40B4-BE49-F238E27FC236}">
                <a16:creationId xmlns:a16="http://schemas.microsoft.com/office/drawing/2014/main" id="{2691DB64-53A4-CA4D-B750-EB25BB70CAA4}"/>
              </a:ext>
            </a:extLst>
          </p:cNvPr>
          <p:cNvSpPr txBox="1"/>
          <p:nvPr userDrawn="1"/>
        </p:nvSpPr>
        <p:spPr>
          <a:xfrm>
            <a:off x="337930" y="227211"/>
            <a:ext cx="7634148" cy="461665"/>
          </a:xfrm>
          <a:prstGeom prst="rect">
            <a:avLst/>
          </a:prstGeom>
          <a:noFill/>
        </p:spPr>
        <p:txBody>
          <a:bodyPr wrap="square" rtlCol="0">
            <a:spAutoFit/>
          </a:bodyPr>
          <a:lstStyle/>
          <a:p>
            <a:r>
              <a:rPr lang="en-US" sz="2400" b="1" i="0" dirty="0">
                <a:solidFill>
                  <a:schemeClr val="bg1"/>
                </a:solidFill>
                <a:latin typeface="Century Gothic" panose="020B0502020202020204" pitchFamily="34" charset="0"/>
              </a:rPr>
              <a:t>Get Started</a:t>
            </a:r>
          </a:p>
        </p:txBody>
      </p:sp>
    </p:spTree>
    <p:extLst>
      <p:ext uri="{BB962C8B-B14F-4D97-AF65-F5344CB8AC3E}">
        <p14:creationId xmlns:p14="http://schemas.microsoft.com/office/powerpoint/2010/main" val="19595828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5 HFW">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2691DB64-53A4-CA4D-B750-EB25BB70CAA4}"/>
              </a:ext>
            </a:extLst>
          </p:cNvPr>
          <p:cNvSpPr txBox="1"/>
          <p:nvPr userDrawn="1"/>
        </p:nvSpPr>
        <p:spPr>
          <a:xfrm>
            <a:off x="337930" y="227211"/>
            <a:ext cx="7634148" cy="461665"/>
          </a:xfrm>
          <a:prstGeom prst="rect">
            <a:avLst/>
          </a:prstGeom>
          <a:noFill/>
        </p:spPr>
        <p:txBody>
          <a:bodyPr wrap="square" rtlCol="0">
            <a:spAutoFit/>
          </a:bodyPr>
          <a:lstStyle/>
          <a:p>
            <a:r>
              <a:rPr lang="en-US" sz="2400" b="1" i="0" dirty="0">
                <a:solidFill>
                  <a:schemeClr val="bg1"/>
                </a:solidFill>
                <a:latin typeface="Century Gothic" panose="020B0502020202020204" pitchFamily="34" charset="0"/>
              </a:rPr>
              <a:t>High-Frequency Words</a:t>
            </a:r>
          </a:p>
        </p:txBody>
      </p:sp>
      <p:sp>
        <p:nvSpPr>
          <p:cNvPr id="16" name="Rectangle 15">
            <a:extLst>
              <a:ext uri="{FF2B5EF4-FFF2-40B4-BE49-F238E27FC236}">
                <a16:creationId xmlns:a16="http://schemas.microsoft.com/office/drawing/2014/main" id="{EC0E1295-BBD4-AA4C-8DCC-903876898A75}"/>
              </a:ext>
            </a:extLst>
          </p:cNvPr>
          <p:cNvSpPr/>
          <p:nvPr userDrawn="1"/>
        </p:nvSpPr>
        <p:spPr>
          <a:xfrm>
            <a:off x="0" y="6579390"/>
            <a:ext cx="12192000" cy="289367"/>
          </a:xfrm>
          <a:prstGeom prst="rect">
            <a:avLst/>
          </a:prstGeom>
          <a:solidFill>
            <a:srgbClr val="F1B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Tree>
    <p:extLst>
      <p:ext uri="{BB962C8B-B14F-4D97-AF65-F5344CB8AC3E}">
        <p14:creationId xmlns:p14="http://schemas.microsoft.com/office/powerpoint/2010/main" val="4526962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5 P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52669E-5043-FE4C-B0F8-FED75E623073}"/>
              </a:ext>
            </a:extLst>
          </p:cNvPr>
          <p:cNvSpPr/>
          <p:nvPr userDrawn="1"/>
        </p:nvSpPr>
        <p:spPr>
          <a:xfrm>
            <a:off x="0" y="6579390"/>
            <a:ext cx="12192000" cy="289367"/>
          </a:xfrm>
          <a:prstGeom prst="rect">
            <a:avLst/>
          </a:prstGeom>
          <a:solidFill>
            <a:srgbClr val="F1B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6" name="TextBox 15">
            <a:extLst>
              <a:ext uri="{FF2B5EF4-FFF2-40B4-BE49-F238E27FC236}">
                <a16:creationId xmlns:a16="http://schemas.microsoft.com/office/drawing/2014/main" id="{7B3DE259-02AD-EB44-884E-5535951DDC38}"/>
              </a:ext>
            </a:extLst>
          </p:cNvPr>
          <p:cNvSpPr txBox="1"/>
          <p:nvPr userDrawn="1"/>
        </p:nvSpPr>
        <p:spPr>
          <a:xfrm>
            <a:off x="337930" y="227211"/>
            <a:ext cx="7634148" cy="461665"/>
          </a:xfrm>
          <a:prstGeom prst="rect">
            <a:avLst/>
          </a:prstGeom>
          <a:noFill/>
        </p:spPr>
        <p:txBody>
          <a:bodyPr wrap="square" rtlCol="0">
            <a:spAutoFit/>
          </a:bodyPr>
          <a:lstStyle/>
          <a:p>
            <a:r>
              <a:rPr lang="en-US" sz="2400" b="1" i="0" dirty="0">
                <a:solidFill>
                  <a:schemeClr val="bg1"/>
                </a:solidFill>
                <a:latin typeface="Century Gothic" panose="020B0502020202020204" pitchFamily="34" charset="0"/>
              </a:rPr>
              <a:t>Phonological Awareness</a:t>
            </a:r>
          </a:p>
        </p:txBody>
      </p:sp>
    </p:spTree>
    <p:extLst>
      <p:ext uri="{BB962C8B-B14F-4D97-AF65-F5344CB8AC3E}">
        <p14:creationId xmlns:p14="http://schemas.microsoft.com/office/powerpoint/2010/main" val="3111893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1 Get Start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6D0594-8695-944C-AD5A-1F27E8BDB5D9}"/>
              </a:ext>
            </a:extLst>
          </p:cNvPr>
          <p:cNvSpPr/>
          <p:nvPr userDrawn="1"/>
        </p:nvSpPr>
        <p:spPr>
          <a:xfrm>
            <a:off x="0" y="6579390"/>
            <a:ext cx="12192000" cy="289367"/>
          </a:xfrm>
          <a:prstGeom prst="rect">
            <a:avLst/>
          </a:prstGeom>
          <a:solidFill>
            <a:srgbClr val="F1B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5" name="TextBox 14">
            <a:extLst>
              <a:ext uri="{FF2B5EF4-FFF2-40B4-BE49-F238E27FC236}">
                <a16:creationId xmlns:a16="http://schemas.microsoft.com/office/drawing/2014/main" id="{2691DB64-53A4-CA4D-B750-EB25BB70CAA4}"/>
              </a:ext>
            </a:extLst>
          </p:cNvPr>
          <p:cNvSpPr txBox="1"/>
          <p:nvPr userDrawn="1"/>
        </p:nvSpPr>
        <p:spPr>
          <a:xfrm>
            <a:off x="337930" y="227211"/>
            <a:ext cx="7634148" cy="461665"/>
          </a:xfrm>
          <a:prstGeom prst="rect">
            <a:avLst/>
          </a:prstGeom>
          <a:noFill/>
        </p:spPr>
        <p:txBody>
          <a:bodyPr wrap="square" rtlCol="0">
            <a:spAutoFit/>
          </a:bodyPr>
          <a:lstStyle/>
          <a:p>
            <a:r>
              <a:rPr lang="en-US" sz="2400" b="1" i="0" dirty="0">
                <a:solidFill>
                  <a:schemeClr val="bg1"/>
                </a:solidFill>
                <a:latin typeface="Century Gothic" panose="020B0502020202020204" pitchFamily="34" charset="0"/>
              </a:rPr>
              <a:t>Get Started</a:t>
            </a:r>
          </a:p>
        </p:txBody>
      </p:sp>
    </p:spTree>
    <p:extLst>
      <p:ext uri="{BB962C8B-B14F-4D97-AF65-F5344CB8AC3E}">
        <p14:creationId xmlns:p14="http://schemas.microsoft.com/office/powerpoint/2010/main" val="12821130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5 Phonics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57B4E8-672F-354E-81B7-9CE78714387F}"/>
              </a:ext>
            </a:extLst>
          </p:cNvPr>
          <p:cNvSpPr/>
          <p:nvPr userDrawn="1"/>
        </p:nvSpPr>
        <p:spPr>
          <a:xfrm>
            <a:off x="0" y="6579390"/>
            <a:ext cx="12192000" cy="289367"/>
          </a:xfrm>
          <a:prstGeom prst="rect">
            <a:avLst/>
          </a:prstGeom>
          <a:solidFill>
            <a:srgbClr val="F1B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8" name="Rectangle 17">
            <a:extLst>
              <a:ext uri="{FF2B5EF4-FFF2-40B4-BE49-F238E27FC236}">
                <a16:creationId xmlns:a16="http://schemas.microsoft.com/office/drawing/2014/main" id="{B9638F8A-C082-6F41-B4F4-29C417A6DD66}"/>
              </a:ext>
            </a:extLst>
          </p:cNvPr>
          <p:cNvSpPr/>
          <p:nvPr userDrawn="1"/>
        </p:nvSpPr>
        <p:spPr>
          <a:xfrm>
            <a:off x="469855" y="1110497"/>
            <a:ext cx="2210029" cy="1569660"/>
          </a:xfrm>
          <a:prstGeom prst="rect">
            <a:avLst/>
          </a:prstGeom>
        </p:spPr>
        <p:txBody>
          <a:bodyPr wrap="square">
            <a:spAutoFit/>
          </a:bodyPr>
          <a:lstStyle/>
          <a:p>
            <a:r>
              <a:rPr lang="en-US" sz="4800" dirty="0">
                <a:solidFill>
                  <a:srgbClr val="5593AE"/>
                </a:solidFill>
                <a:latin typeface="Century Gothic" panose="020B0502020202020204" pitchFamily="34" charset="0"/>
              </a:rPr>
              <a:t>Let’s Blend!</a:t>
            </a:r>
            <a:endParaRPr lang="en-US" sz="4800" u="sng" dirty="0">
              <a:solidFill>
                <a:srgbClr val="5593AE"/>
              </a:solidFill>
              <a:latin typeface="Century Gothic" panose="020B0502020202020204" pitchFamily="34" charset="0"/>
            </a:endParaRPr>
          </a:p>
        </p:txBody>
      </p:sp>
      <p:sp>
        <p:nvSpPr>
          <p:cNvPr id="19" name="TextBox 18">
            <a:extLst>
              <a:ext uri="{FF2B5EF4-FFF2-40B4-BE49-F238E27FC236}">
                <a16:creationId xmlns:a16="http://schemas.microsoft.com/office/drawing/2014/main" id="{A90B9AB1-4D0F-9F49-BC5D-F1A235594976}"/>
              </a:ext>
            </a:extLst>
          </p:cNvPr>
          <p:cNvSpPr txBox="1"/>
          <p:nvPr userDrawn="1"/>
        </p:nvSpPr>
        <p:spPr>
          <a:xfrm>
            <a:off x="337930" y="227211"/>
            <a:ext cx="7634148" cy="461665"/>
          </a:xfrm>
          <a:prstGeom prst="rect">
            <a:avLst/>
          </a:prstGeom>
          <a:noFill/>
        </p:spPr>
        <p:txBody>
          <a:bodyPr wrap="square" rtlCol="0">
            <a:spAutoFit/>
          </a:bodyPr>
          <a:lstStyle/>
          <a:p>
            <a:r>
              <a:rPr lang="en-US" sz="2400" b="1" i="0" dirty="0">
                <a:solidFill>
                  <a:schemeClr val="bg1"/>
                </a:solidFill>
                <a:latin typeface="Century Gothic" panose="020B0502020202020204" pitchFamily="34" charset="0"/>
              </a:rPr>
              <a:t>Phonics</a:t>
            </a:r>
          </a:p>
        </p:txBody>
      </p:sp>
    </p:spTree>
    <p:extLst>
      <p:ext uri="{BB962C8B-B14F-4D97-AF65-F5344CB8AC3E}">
        <p14:creationId xmlns:p14="http://schemas.microsoft.com/office/powerpoint/2010/main" val="8865423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5 Phonics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57B4E8-672F-354E-81B7-9CE78714387F}"/>
              </a:ext>
            </a:extLst>
          </p:cNvPr>
          <p:cNvSpPr/>
          <p:nvPr userDrawn="1"/>
        </p:nvSpPr>
        <p:spPr>
          <a:xfrm>
            <a:off x="0" y="6579390"/>
            <a:ext cx="12192000" cy="289367"/>
          </a:xfrm>
          <a:prstGeom prst="rect">
            <a:avLst/>
          </a:prstGeom>
          <a:solidFill>
            <a:srgbClr val="F1B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9" name="TextBox 18">
            <a:extLst>
              <a:ext uri="{FF2B5EF4-FFF2-40B4-BE49-F238E27FC236}">
                <a16:creationId xmlns:a16="http://schemas.microsoft.com/office/drawing/2014/main" id="{A90B9AB1-4D0F-9F49-BC5D-F1A235594976}"/>
              </a:ext>
            </a:extLst>
          </p:cNvPr>
          <p:cNvSpPr txBox="1"/>
          <p:nvPr userDrawn="1"/>
        </p:nvSpPr>
        <p:spPr>
          <a:xfrm>
            <a:off x="337930" y="227211"/>
            <a:ext cx="7634148" cy="461665"/>
          </a:xfrm>
          <a:prstGeom prst="rect">
            <a:avLst/>
          </a:prstGeom>
          <a:noFill/>
        </p:spPr>
        <p:txBody>
          <a:bodyPr wrap="square" rtlCol="0">
            <a:spAutoFit/>
          </a:bodyPr>
          <a:lstStyle/>
          <a:p>
            <a:r>
              <a:rPr lang="en-US" sz="2400" b="1" i="0" dirty="0">
                <a:solidFill>
                  <a:schemeClr val="bg1"/>
                </a:solidFill>
                <a:latin typeface="Century Gothic" panose="020B0502020202020204" pitchFamily="34" charset="0"/>
              </a:rPr>
              <a:t>Phonics</a:t>
            </a:r>
          </a:p>
        </p:txBody>
      </p:sp>
    </p:spTree>
    <p:extLst>
      <p:ext uri="{BB962C8B-B14F-4D97-AF65-F5344CB8AC3E}">
        <p14:creationId xmlns:p14="http://schemas.microsoft.com/office/powerpoint/2010/main" val="18670698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5 Wrap Up 1">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A0E9ADCA-FC44-8443-8EBE-78FC2569632E}"/>
              </a:ext>
            </a:extLst>
          </p:cNvPr>
          <p:cNvSpPr>
            <a:spLocks noGrp="1"/>
          </p:cNvSpPr>
          <p:nvPr>
            <p:ph type="body" sz="half" idx="2"/>
          </p:nvPr>
        </p:nvSpPr>
        <p:spPr>
          <a:xfrm>
            <a:off x="369549" y="1980593"/>
            <a:ext cx="5049230" cy="3811588"/>
          </a:xfrm>
          <a:prstGeom prst="rect">
            <a:avLst/>
          </a:prstGeom>
        </p:spPr>
        <p:txBody>
          <a:bodyPr anchor="ctr"/>
          <a:lstStyle>
            <a:lvl1pPr marL="0" indent="0">
              <a:buNone/>
              <a:defRPr sz="3600" b="0" i="0">
                <a:solidFill>
                  <a:srgbClr val="5593AE"/>
                </a:solidFill>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Rectangle 2">
            <a:extLst>
              <a:ext uri="{FF2B5EF4-FFF2-40B4-BE49-F238E27FC236}">
                <a16:creationId xmlns:a16="http://schemas.microsoft.com/office/drawing/2014/main" id="{E1212300-D4EB-F347-A0F4-1757CB18C5F1}"/>
              </a:ext>
            </a:extLst>
          </p:cNvPr>
          <p:cNvSpPr/>
          <p:nvPr userDrawn="1"/>
        </p:nvSpPr>
        <p:spPr>
          <a:xfrm>
            <a:off x="0" y="6579390"/>
            <a:ext cx="12192000" cy="289367"/>
          </a:xfrm>
          <a:prstGeom prst="rect">
            <a:avLst/>
          </a:prstGeom>
          <a:solidFill>
            <a:srgbClr val="F1B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1" name="Text Placeholder 3">
            <a:extLst>
              <a:ext uri="{FF2B5EF4-FFF2-40B4-BE49-F238E27FC236}">
                <a16:creationId xmlns:a16="http://schemas.microsoft.com/office/drawing/2014/main" id="{6D4B61EA-8EFC-6F40-B174-D9E7BD3D2B7A}"/>
              </a:ext>
            </a:extLst>
          </p:cNvPr>
          <p:cNvSpPr>
            <a:spLocks noGrp="1"/>
          </p:cNvSpPr>
          <p:nvPr>
            <p:ph type="body" sz="half" idx="10" hasCustomPrompt="1"/>
          </p:nvPr>
        </p:nvSpPr>
        <p:spPr>
          <a:xfrm>
            <a:off x="250800" y="1171586"/>
            <a:ext cx="5049230" cy="708818"/>
          </a:xfrm>
          <a:prstGeom prst="rect">
            <a:avLst/>
          </a:prstGeom>
        </p:spPr>
        <p:txBody>
          <a:bodyPr anchor="t"/>
          <a:lstStyle>
            <a:lvl1pPr marL="0" indent="0">
              <a:buNone/>
              <a:defRPr sz="4800" b="0" i="0">
                <a:solidFill>
                  <a:srgbClr val="5593AE"/>
                </a:solidFill>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Let’s Read!</a:t>
            </a:r>
          </a:p>
        </p:txBody>
      </p:sp>
      <p:sp>
        <p:nvSpPr>
          <p:cNvPr id="12" name="TextBox 11">
            <a:extLst>
              <a:ext uri="{FF2B5EF4-FFF2-40B4-BE49-F238E27FC236}">
                <a16:creationId xmlns:a16="http://schemas.microsoft.com/office/drawing/2014/main" id="{B82B7984-4596-3544-818A-D890DF5282A3}"/>
              </a:ext>
            </a:extLst>
          </p:cNvPr>
          <p:cNvSpPr txBox="1"/>
          <p:nvPr userDrawn="1"/>
        </p:nvSpPr>
        <p:spPr>
          <a:xfrm>
            <a:off x="337930" y="227211"/>
            <a:ext cx="7634148" cy="461665"/>
          </a:xfrm>
          <a:prstGeom prst="rect">
            <a:avLst/>
          </a:prstGeom>
          <a:noFill/>
        </p:spPr>
        <p:txBody>
          <a:bodyPr wrap="square" rtlCol="0">
            <a:spAutoFit/>
          </a:bodyPr>
          <a:lstStyle/>
          <a:p>
            <a:r>
              <a:rPr lang="en-US" sz="2400" b="1" i="0" dirty="0">
                <a:solidFill>
                  <a:schemeClr val="bg1"/>
                </a:solidFill>
                <a:latin typeface="Century Gothic" panose="020B0502020202020204" pitchFamily="34" charset="0"/>
              </a:rPr>
              <a:t>Wrap Up</a:t>
            </a:r>
          </a:p>
        </p:txBody>
      </p:sp>
    </p:spTree>
    <p:extLst>
      <p:ext uri="{BB962C8B-B14F-4D97-AF65-F5344CB8AC3E}">
        <p14:creationId xmlns:p14="http://schemas.microsoft.com/office/powerpoint/2010/main" val="19091625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5 Wrap Up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212300-D4EB-F347-A0F4-1757CB18C5F1}"/>
              </a:ext>
            </a:extLst>
          </p:cNvPr>
          <p:cNvSpPr/>
          <p:nvPr userDrawn="1"/>
        </p:nvSpPr>
        <p:spPr>
          <a:xfrm>
            <a:off x="0" y="6579390"/>
            <a:ext cx="12192000" cy="289367"/>
          </a:xfrm>
          <a:prstGeom prst="rect">
            <a:avLst/>
          </a:prstGeom>
          <a:solidFill>
            <a:srgbClr val="F1B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2" name="TextBox 11">
            <a:extLst>
              <a:ext uri="{FF2B5EF4-FFF2-40B4-BE49-F238E27FC236}">
                <a16:creationId xmlns:a16="http://schemas.microsoft.com/office/drawing/2014/main" id="{B82B7984-4596-3544-818A-D890DF5282A3}"/>
              </a:ext>
            </a:extLst>
          </p:cNvPr>
          <p:cNvSpPr txBox="1"/>
          <p:nvPr userDrawn="1"/>
        </p:nvSpPr>
        <p:spPr>
          <a:xfrm>
            <a:off x="337930" y="227211"/>
            <a:ext cx="7634148" cy="461665"/>
          </a:xfrm>
          <a:prstGeom prst="rect">
            <a:avLst/>
          </a:prstGeom>
          <a:noFill/>
        </p:spPr>
        <p:txBody>
          <a:bodyPr wrap="square" rtlCol="0">
            <a:spAutoFit/>
          </a:bodyPr>
          <a:lstStyle/>
          <a:p>
            <a:r>
              <a:rPr lang="en-US" sz="2400" b="1" i="0" dirty="0">
                <a:solidFill>
                  <a:schemeClr val="bg1"/>
                </a:solidFill>
                <a:latin typeface="Century Gothic" panose="020B0502020202020204" pitchFamily="34" charset="0"/>
              </a:rPr>
              <a:t>Wrap Up</a:t>
            </a:r>
          </a:p>
        </p:txBody>
      </p:sp>
    </p:spTree>
    <p:extLst>
      <p:ext uri="{BB962C8B-B14F-4D97-AF65-F5344CB8AC3E}">
        <p14:creationId xmlns:p14="http://schemas.microsoft.com/office/powerpoint/2010/main" val="23362036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Warm-Up Routines">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65A82CC-D959-4D12-9DC0-BDFCC13F4B7E}"/>
              </a:ext>
            </a:extLst>
          </p:cNvPr>
          <p:cNvSpPr>
            <a:spLocks noGrp="1"/>
          </p:cNvSpPr>
          <p:nvPr>
            <p:ph type="title" hasCustomPrompt="1"/>
          </p:nvPr>
        </p:nvSpPr>
        <p:spPr>
          <a:xfrm>
            <a:off x="331425" y="250693"/>
            <a:ext cx="8654667" cy="461665"/>
          </a:xfrm>
          <a:prstGeom prst="rect">
            <a:avLst/>
          </a:prstGeom>
        </p:spPr>
        <p:txBody>
          <a:bodyPr/>
          <a:lstStyle>
            <a:lvl1pPr>
              <a:defRPr sz="2400" b="1">
                <a:solidFill>
                  <a:schemeClr val="bg1"/>
                </a:solidFill>
                <a:latin typeface="Century Gothic" panose="020B0502020202020204" pitchFamily="34" charset="0"/>
              </a:defRPr>
            </a:lvl1pPr>
          </a:lstStyle>
          <a:p>
            <a:r>
              <a:rPr lang="en-US" dirty="0"/>
              <a:t>Add title</a:t>
            </a:r>
          </a:p>
        </p:txBody>
      </p:sp>
    </p:spTree>
    <p:extLst>
      <p:ext uri="{BB962C8B-B14F-4D97-AF65-F5344CB8AC3E}">
        <p14:creationId xmlns:p14="http://schemas.microsoft.com/office/powerpoint/2010/main" val="13191619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26861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3393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1 HFW">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2691DB64-53A4-CA4D-B750-EB25BB70CAA4}"/>
              </a:ext>
            </a:extLst>
          </p:cNvPr>
          <p:cNvSpPr txBox="1"/>
          <p:nvPr userDrawn="1"/>
        </p:nvSpPr>
        <p:spPr>
          <a:xfrm>
            <a:off x="337930" y="227211"/>
            <a:ext cx="7634148" cy="461665"/>
          </a:xfrm>
          <a:prstGeom prst="rect">
            <a:avLst/>
          </a:prstGeom>
          <a:noFill/>
        </p:spPr>
        <p:txBody>
          <a:bodyPr wrap="square" rtlCol="0">
            <a:spAutoFit/>
          </a:bodyPr>
          <a:lstStyle/>
          <a:p>
            <a:r>
              <a:rPr lang="en-US" sz="2400" b="1" i="0" dirty="0">
                <a:solidFill>
                  <a:schemeClr val="bg1"/>
                </a:solidFill>
                <a:latin typeface="Century Gothic" panose="020B0502020202020204" pitchFamily="34" charset="0"/>
              </a:rPr>
              <a:t>High-Frequency Words</a:t>
            </a:r>
          </a:p>
        </p:txBody>
      </p:sp>
      <p:sp>
        <p:nvSpPr>
          <p:cNvPr id="16" name="Rectangle 15">
            <a:extLst>
              <a:ext uri="{FF2B5EF4-FFF2-40B4-BE49-F238E27FC236}">
                <a16:creationId xmlns:a16="http://schemas.microsoft.com/office/drawing/2014/main" id="{EC0E1295-BBD4-AA4C-8DCC-903876898A75}"/>
              </a:ext>
            </a:extLst>
          </p:cNvPr>
          <p:cNvSpPr/>
          <p:nvPr userDrawn="1"/>
        </p:nvSpPr>
        <p:spPr>
          <a:xfrm>
            <a:off x="0" y="6579390"/>
            <a:ext cx="12192000" cy="289367"/>
          </a:xfrm>
          <a:prstGeom prst="rect">
            <a:avLst/>
          </a:prstGeom>
          <a:solidFill>
            <a:srgbClr val="F1B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Tree>
    <p:extLst>
      <p:ext uri="{BB962C8B-B14F-4D97-AF65-F5344CB8AC3E}">
        <p14:creationId xmlns:p14="http://schemas.microsoft.com/office/powerpoint/2010/main" val="2310312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L1 P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52669E-5043-FE4C-B0F8-FED75E623073}"/>
              </a:ext>
            </a:extLst>
          </p:cNvPr>
          <p:cNvSpPr/>
          <p:nvPr userDrawn="1"/>
        </p:nvSpPr>
        <p:spPr>
          <a:xfrm>
            <a:off x="0" y="6579390"/>
            <a:ext cx="12192000" cy="289367"/>
          </a:xfrm>
          <a:prstGeom prst="rect">
            <a:avLst/>
          </a:prstGeom>
          <a:solidFill>
            <a:srgbClr val="F1B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6" name="TextBox 15">
            <a:extLst>
              <a:ext uri="{FF2B5EF4-FFF2-40B4-BE49-F238E27FC236}">
                <a16:creationId xmlns:a16="http://schemas.microsoft.com/office/drawing/2014/main" id="{7B3DE259-02AD-EB44-884E-5535951DDC38}"/>
              </a:ext>
            </a:extLst>
          </p:cNvPr>
          <p:cNvSpPr txBox="1"/>
          <p:nvPr userDrawn="1"/>
        </p:nvSpPr>
        <p:spPr>
          <a:xfrm>
            <a:off x="337930" y="227211"/>
            <a:ext cx="7634148" cy="461665"/>
          </a:xfrm>
          <a:prstGeom prst="rect">
            <a:avLst/>
          </a:prstGeom>
          <a:noFill/>
        </p:spPr>
        <p:txBody>
          <a:bodyPr wrap="square" rtlCol="0">
            <a:spAutoFit/>
          </a:bodyPr>
          <a:lstStyle/>
          <a:p>
            <a:r>
              <a:rPr lang="en-US" sz="2400" b="1" i="0" dirty="0">
                <a:solidFill>
                  <a:schemeClr val="bg1"/>
                </a:solidFill>
                <a:latin typeface="Century Gothic" panose="020B0502020202020204" pitchFamily="34" charset="0"/>
              </a:rPr>
              <a:t>Phonological Awareness</a:t>
            </a:r>
          </a:p>
        </p:txBody>
      </p:sp>
    </p:spTree>
    <p:extLst>
      <p:ext uri="{BB962C8B-B14F-4D97-AF65-F5344CB8AC3E}">
        <p14:creationId xmlns:p14="http://schemas.microsoft.com/office/powerpoint/2010/main" val="3656656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1 Phonics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57B4E8-672F-354E-81B7-9CE78714387F}"/>
              </a:ext>
            </a:extLst>
          </p:cNvPr>
          <p:cNvSpPr/>
          <p:nvPr userDrawn="1"/>
        </p:nvSpPr>
        <p:spPr>
          <a:xfrm>
            <a:off x="0" y="6579390"/>
            <a:ext cx="12192000" cy="289367"/>
          </a:xfrm>
          <a:prstGeom prst="rect">
            <a:avLst/>
          </a:prstGeom>
          <a:solidFill>
            <a:srgbClr val="F1B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8" name="Rectangle 17">
            <a:extLst>
              <a:ext uri="{FF2B5EF4-FFF2-40B4-BE49-F238E27FC236}">
                <a16:creationId xmlns:a16="http://schemas.microsoft.com/office/drawing/2014/main" id="{B9638F8A-C082-6F41-B4F4-29C417A6DD66}"/>
              </a:ext>
            </a:extLst>
          </p:cNvPr>
          <p:cNvSpPr/>
          <p:nvPr userDrawn="1"/>
        </p:nvSpPr>
        <p:spPr>
          <a:xfrm>
            <a:off x="469855" y="1110497"/>
            <a:ext cx="2210029" cy="1569660"/>
          </a:xfrm>
          <a:prstGeom prst="rect">
            <a:avLst/>
          </a:prstGeom>
        </p:spPr>
        <p:txBody>
          <a:bodyPr wrap="square">
            <a:spAutoFit/>
          </a:bodyPr>
          <a:lstStyle/>
          <a:p>
            <a:r>
              <a:rPr lang="en-US" sz="4800" dirty="0">
                <a:solidFill>
                  <a:srgbClr val="5593AE"/>
                </a:solidFill>
                <a:latin typeface="Century Gothic" panose="020B0502020202020204" pitchFamily="34" charset="0"/>
              </a:rPr>
              <a:t>Let’s Blend!</a:t>
            </a:r>
            <a:endParaRPr lang="en-US" sz="4800" u="sng" dirty="0">
              <a:solidFill>
                <a:srgbClr val="5593AE"/>
              </a:solidFill>
              <a:latin typeface="Century Gothic" panose="020B0502020202020204" pitchFamily="34" charset="0"/>
            </a:endParaRPr>
          </a:p>
        </p:txBody>
      </p:sp>
      <p:sp>
        <p:nvSpPr>
          <p:cNvPr id="19" name="TextBox 18">
            <a:extLst>
              <a:ext uri="{FF2B5EF4-FFF2-40B4-BE49-F238E27FC236}">
                <a16:creationId xmlns:a16="http://schemas.microsoft.com/office/drawing/2014/main" id="{A90B9AB1-4D0F-9F49-BC5D-F1A235594976}"/>
              </a:ext>
            </a:extLst>
          </p:cNvPr>
          <p:cNvSpPr txBox="1"/>
          <p:nvPr userDrawn="1"/>
        </p:nvSpPr>
        <p:spPr>
          <a:xfrm>
            <a:off x="337930" y="227211"/>
            <a:ext cx="7634148" cy="461665"/>
          </a:xfrm>
          <a:prstGeom prst="rect">
            <a:avLst/>
          </a:prstGeom>
          <a:noFill/>
        </p:spPr>
        <p:txBody>
          <a:bodyPr wrap="square" rtlCol="0">
            <a:spAutoFit/>
          </a:bodyPr>
          <a:lstStyle/>
          <a:p>
            <a:r>
              <a:rPr lang="en-US" sz="2400" b="1" i="0" dirty="0">
                <a:solidFill>
                  <a:schemeClr val="bg1"/>
                </a:solidFill>
                <a:latin typeface="Century Gothic" panose="020B0502020202020204" pitchFamily="34" charset="0"/>
              </a:rPr>
              <a:t>Phonics</a:t>
            </a:r>
          </a:p>
        </p:txBody>
      </p:sp>
    </p:spTree>
    <p:extLst>
      <p:ext uri="{BB962C8B-B14F-4D97-AF65-F5344CB8AC3E}">
        <p14:creationId xmlns:p14="http://schemas.microsoft.com/office/powerpoint/2010/main" val="2529084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1 Phonics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57B4E8-672F-354E-81B7-9CE78714387F}"/>
              </a:ext>
            </a:extLst>
          </p:cNvPr>
          <p:cNvSpPr/>
          <p:nvPr userDrawn="1"/>
        </p:nvSpPr>
        <p:spPr>
          <a:xfrm>
            <a:off x="0" y="6579390"/>
            <a:ext cx="12192000" cy="289367"/>
          </a:xfrm>
          <a:prstGeom prst="rect">
            <a:avLst/>
          </a:prstGeom>
          <a:solidFill>
            <a:srgbClr val="F1B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9" name="TextBox 18">
            <a:extLst>
              <a:ext uri="{FF2B5EF4-FFF2-40B4-BE49-F238E27FC236}">
                <a16:creationId xmlns:a16="http://schemas.microsoft.com/office/drawing/2014/main" id="{A90B9AB1-4D0F-9F49-BC5D-F1A235594976}"/>
              </a:ext>
            </a:extLst>
          </p:cNvPr>
          <p:cNvSpPr txBox="1"/>
          <p:nvPr userDrawn="1"/>
        </p:nvSpPr>
        <p:spPr>
          <a:xfrm>
            <a:off x="337930" y="227211"/>
            <a:ext cx="7634148" cy="461665"/>
          </a:xfrm>
          <a:prstGeom prst="rect">
            <a:avLst/>
          </a:prstGeom>
          <a:noFill/>
        </p:spPr>
        <p:txBody>
          <a:bodyPr wrap="square" rtlCol="0">
            <a:spAutoFit/>
          </a:bodyPr>
          <a:lstStyle/>
          <a:p>
            <a:r>
              <a:rPr lang="en-US" sz="2400" b="1" i="0" dirty="0">
                <a:solidFill>
                  <a:schemeClr val="bg1"/>
                </a:solidFill>
                <a:latin typeface="Century Gothic" panose="020B0502020202020204" pitchFamily="34" charset="0"/>
              </a:rPr>
              <a:t>Phonics</a:t>
            </a:r>
          </a:p>
        </p:txBody>
      </p:sp>
    </p:spTree>
    <p:extLst>
      <p:ext uri="{BB962C8B-B14F-4D97-AF65-F5344CB8AC3E}">
        <p14:creationId xmlns:p14="http://schemas.microsoft.com/office/powerpoint/2010/main" val="1204879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1 Spelling 1">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C78B63D-1537-9348-84C5-44B36420C075}"/>
              </a:ext>
            </a:extLst>
          </p:cNvPr>
          <p:cNvSpPr/>
          <p:nvPr userDrawn="1"/>
        </p:nvSpPr>
        <p:spPr>
          <a:xfrm>
            <a:off x="0" y="6579390"/>
            <a:ext cx="12192000" cy="289367"/>
          </a:xfrm>
          <a:prstGeom prst="rect">
            <a:avLst/>
          </a:prstGeom>
          <a:solidFill>
            <a:srgbClr val="F1B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8" name="Text Placeholder 3">
            <a:extLst>
              <a:ext uri="{FF2B5EF4-FFF2-40B4-BE49-F238E27FC236}">
                <a16:creationId xmlns:a16="http://schemas.microsoft.com/office/drawing/2014/main" id="{3562C9DB-749F-B44C-9170-E026641DD624}"/>
              </a:ext>
            </a:extLst>
          </p:cNvPr>
          <p:cNvSpPr>
            <a:spLocks noGrp="1"/>
          </p:cNvSpPr>
          <p:nvPr>
            <p:ph type="body" sz="half" idx="10" hasCustomPrompt="1"/>
          </p:nvPr>
        </p:nvSpPr>
        <p:spPr>
          <a:xfrm>
            <a:off x="250800" y="1171586"/>
            <a:ext cx="5049230" cy="708818"/>
          </a:xfrm>
          <a:prstGeom prst="rect">
            <a:avLst/>
          </a:prstGeom>
        </p:spPr>
        <p:txBody>
          <a:bodyPr anchor="t"/>
          <a:lstStyle>
            <a:lvl1pPr marL="0" indent="0">
              <a:buNone/>
              <a:defRPr sz="4800" b="0" i="0">
                <a:solidFill>
                  <a:srgbClr val="5593AE"/>
                </a:solidFill>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Let’s Sort!</a:t>
            </a:r>
          </a:p>
        </p:txBody>
      </p:sp>
      <p:sp>
        <p:nvSpPr>
          <p:cNvPr id="29" name="TextBox 28">
            <a:extLst>
              <a:ext uri="{FF2B5EF4-FFF2-40B4-BE49-F238E27FC236}">
                <a16:creationId xmlns:a16="http://schemas.microsoft.com/office/drawing/2014/main" id="{067057E6-8348-AA42-BDCA-2844574C6180}"/>
              </a:ext>
            </a:extLst>
          </p:cNvPr>
          <p:cNvSpPr txBox="1"/>
          <p:nvPr userDrawn="1"/>
        </p:nvSpPr>
        <p:spPr>
          <a:xfrm>
            <a:off x="337930" y="227211"/>
            <a:ext cx="7634148" cy="461665"/>
          </a:xfrm>
          <a:prstGeom prst="rect">
            <a:avLst/>
          </a:prstGeom>
          <a:noFill/>
        </p:spPr>
        <p:txBody>
          <a:bodyPr wrap="square" rtlCol="0">
            <a:spAutoFit/>
          </a:bodyPr>
          <a:lstStyle/>
          <a:p>
            <a:r>
              <a:rPr lang="en-US" sz="2400" b="1" i="0" dirty="0">
                <a:solidFill>
                  <a:schemeClr val="bg1"/>
                </a:solidFill>
                <a:latin typeface="Century Gothic" panose="020B0502020202020204" pitchFamily="34" charset="0"/>
              </a:rPr>
              <a:t>Spelling</a:t>
            </a:r>
          </a:p>
        </p:txBody>
      </p:sp>
    </p:spTree>
    <p:extLst>
      <p:ext uri="{BB962C8B-B14F-4D97-AF65-F5344CB8AC3E}">
        <p14:creationId xmlns:p14="http://schemas.microsoft.com/office/powerpoint/2010/main" val="22246917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9" Type="http://schemas.openxmlformats.org/officeDocument/2006/relationships/slideLayout" Target="../slideLayouts/slideLayout42.xml"/><Relationship Id="rId21" Type="http://schemas.openxmlformats.org/officeDocument/2006/relationships/slideLayout" Target="../slideLayouts/slideLayout24.xml"/><Relationship Id="rId34" Type="http://schemas.openxmlformats.org/officeDocument/2006/relationships/slideLayout" Target="../slideLayouts/slideLayout37.xml"/><Relationship Id="rId42" Type="http://schemas.openxmlformats.org/officeDocument/2006/relationships/theme" Target="../theme/theme4.xml"/><Relationship Id="rId7" Type="http://schemas.openxmlformats.org/officeDocument/2006/relationships/slideLayout" Target="../slideLayouts/slideLayout1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29" Type="http://schemas.openxmlformats.org/officeDocument/2006/relationships/slideLayout" Target="../slideLayouts/slideLayout32.xml"/><Relationship Id="rId41" Type="http://schemas.openxmlformats.org/officeDocument/2006/relationships/slideLayout" Target="../slideLayouts/slideLayout44.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32" Type="http://schemas.openxmlformats.org/officeDocument/2006/relationships/slideLayout" Target="../slideLayouts/slideLayout35.xml"/><Relationship Id="rId37" Type="http://schemas.openxmlformats.org/officeDocument/2006/relationships/slideLayout" Target="../slideLayouts/slideLayout40.xml"/><Relationship Id="rId40" Type="http://schemas.openxmlformats.org/officeDocument/2006/relationships/slideLayout" Target="../slideLayouts/slideLayout43.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slideLayout" Target="../slideLayouts/slideLayout31.xml"/><Relationship Id="rId36" Type="http://schemas.openxmlformats.org/officeDocument/2006/relationships/slideLayout" Target="../slideLayouts/slideLayout39.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31" Type="http://schemas.openxmlformats.org/officeDocument/2006/relationships/slideLayout" Target="../slideLayouts/slideLayout34.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 Id="rId30" Type="http://schemas.openxmlformats.org/officeDocument/2006/relationships/slideLayout" Target="../slideLayouts/slideLayout33.xml"/><Relationship Id="rId35" Type="http://schemas.openxmlformats.org/officeDocument/2006/relationships/slideLayout" Target="../slideLayouts/slideLayout38.xml"/><Relationship Id="rId43" Type="http://schemas.openxmlformats.org/officeDocument/2006/relationships/image" Target="../media/image4.png"/><Relationship Id="rId8" Type="http://schemas.openxmlformats.org/officeDocument/2006/relationships/slideLayout" Target="../slideLayouts/slideLayout11.xml"/><Relationship Id="rId3" Type="http://schemas.openxmlformats.org/officeDocument/2006/relationships/slideLayout" Target="../slideLayouts/slideLayout6.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33" Type="http://schemas.openxmlformats.org/officeDocument/2006/relationships/slideLayout" Target="../slideLayouts/slideLayout36.xml"/><Relationship Id="rId38"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6.xml"/><Relationship Id="rId1"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D5A1037F-FE37-0C4E-8ABB-B15F7F4AD460}"/>
              </a:ext>
            </a:extLst>
          </p:cNvPr>
          <p:cNvPicPr>
            <a:picLocks noChangeAspect="1"/>
          </p:cNvPicPr>
          <p:nvPr userDrawn="1"/>
        </p:nvPicPr>
        <p:blipFill rotWithShape="1">
          <a:blip r:embed="rId3"/>
          <a:srcRect b="18667"/>
          <a:stretch/>
        </p:blipFill>
        <p:spPr>
          <a:xfrm>
            <a:off x="4077484" y="1329765"/>
            <a:ext cx="5165488" cy="1220490"/>
          </a:xfrm>
          <a:prstGeom prst="rect">
            <a:avLst/>
          </a:prstGeom>
        </p:spPr>
      </p:pic>
      <p:grpSp>
        <p:nvGrpSpPr>
          <p:cNvPr id="18" name="Group 17">
            <a:extLst>
              <a:ext uri="{FF2B5EF4-FFF2-40B4-BE49-F238E27FC236}">
                <a16:creationId xmlns:a16="http://schemas.microsoft.com/office/drawing/2014/main" id="{FC349A2B-491A-0D4D-AF96-899AABFDF9CF}"/>
              </a:ext>
            </a:extLst>
          </p:cNvPr>
          <p:cNvGrpSpPr/>
          <p:nvPr userDrawn="1"/>
        </p:nvGrpSpPr>
        <p:grpSpPr>
          <a:xfrm>
            <a:off x="3888471" y="2598831"/>
            <a:ext cx="8303529" cy="1117602"/>
            <a:chOff x="3722221" y="2610706"/>
            <a:chExt cx="8303529" cy="1117602"/>
          </a:xfrm>
        </p:grpSpPr>
        <p:sp>
          <p:nvSpPr>
            <p:cNvPr id="2" name="Oval 1">
              <a:extLst>
                <a:ext uri="{FF2B5EF4-FFF2-40B4-BE49-F238E27FC236}">
                  <a16:creationId xmlns:a16="http://schemas.microsoft.com/office/drawing/2014/main" id="{3DB45C9C-7DE0-D64D-9D18-FF9E8B09971A}"/>
                </a:ext>
              </a:extLst>
            </p:cNvPr>
            <p:cNvSpPr/>
            <p:nvPr userDrawn="1"/>
          </p:nvSpPr>
          <p:spPr>
            <a:xfrm>
              <a:off x="3722221" y="2610706"/>
              <a:ext cx="1117601" cy="111760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50D280-855A-7A47-B135-CBA348ABFE6A}"/>
                </a:ext>
              </a:extLst>
            </p:cNvPr>
            <p:cNvSpPr/>
            <p:nvPr userDrawn="1"/>
          </p:nvSpPr>
          <p:spPr>
            <a:xfrm>
              <a:off x="4292897" y="2610708"/>
              <a:ext cx="7732853" cy="1117600"/>
            </a:xfrm>
            <a:prstGeom prst="rect">
              <a:avLst/>
            </a:prstGeom>
            <a:solidFill>
              <a:srgbClr val="7030A0"/>
            </a:solidFill>
            <a:ln>
              <a:noFill/>
            </a:ln>
          </p:spPr>
          <p:txBody>
            <a:bodyPr wrap="square" lIns="270000" tIns="360000" rIns="0" anchor="t">
              <a:noAutofit/>
            </a:bodyPr>
            <a:lstStyle/>
            <a:p>
              <a:pPr algn="l">
                <a:lnSpc>
                  <a:spcPct val="50000"/>
                </a:lnSpc>
              </a:pPr>
              <a:endParaRPr lang="en-US" sz="1200" b="1" i="0" spc="0" dirty="0">
                <a:solidFill>
                  <a:schemeClr val="bg1"/>
                </a:solidFill>
                <a:latin typeface="Century Gothic" panose="020B0502020202020204" pitchFamily="34" charset="0"/>
                <a:cs typeface="Arial" panose="020B0604020202020204" pitchFamily="34" charset="0"/>
              </a:endParaRPr>
            </a:p>
          </p:txBody>
        </p:sp>
      </p:grpSp>
      <p:pic>
        <p:nvPicPr>
          <p:cNvPr id="11" name="Picture 10">
            <a:extLst>
              <a:ext uri="{FF2B5EF4-FFF2-40B4-BE49-F238E27FC236}">
                <a16:creationId xmlns:a16="http://schemas.microsoft.com/office/drawing/2014/main" id="{0F1D9C0B-4661-534B-AE8C-D6D093550DE4}"/>
              </a:ext>
              <a:ext uri="{C183D7F6-B498-43B3-948B-1728B52AA6E4}">
                <adec:decorative xmlns:adec="http://schemas.microsoft.com/office/drawing/2017/decorative" val="1"/>
              </a:ext>
            </a:extLst>
          </p:cNvPr>
          <p:cNvPicPr>
            <a:picLocks noChangeAspect="1"/>
          </p:cNvPicPr>
          <p:nvPr userDrawn="1"/>
        </p:nvPicPr>
        <p:blipFill>
          <a:blip r:embed="rId4">
            <a:alphaModFix/>
          </a:blip>
          <a:stretch>
            <a:fillRect/>
          </a:stretch>
        </p:blipFill>
        <p:spPr>
          <a:xfrm>
            <a:off x="11500538" y="3007764"/>
            <a:ext cx="383938" cy="383938"/>
          </a:xfrm>
          <a:prstGeom prst="rect">
            <a:avLst/>
          </a:prstGeom>
          <a:ln w="22225">
            <a:noFill/>
          </a:ln>
        </p:spPr>
      </p:pic>
      <p:pic>
        <p:nvPicPr>
          <p:cNvPr id="12" name="Picture 11">
            <a:extLst>
              <a:ext uri="{FF2B5EF4-FFF2-40B4-BE49-F238E27FC236}">
                <a16:creationId xmlns:a16="http://schemas.microsoft.com/office/drawing/2014/main" id="{4E54BBEB-B830-2240-93F7-384E454FB3F0}"/>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10553700" y="0"/>
            <a:ext cx="1638300" cy="1638300"/>
          </a:xfrm>
          <a:prstGeom prst="rect">
            <a:avLst/>
          </a:prstGeom>
        </p:spPr>
      </p:pic>
      <p:sp>
        <p:nvSpPr>
          <p:cNvPr id="13" name="Rectangle 12">
            <a:extLst>
              <a:ext uri="{FF2B5EF4-FFF2-40B4-BE49-F238E27FC236}">
                <a16:creationId xmlns:a16="http://schemas.microsoft.com/office/drawing/2014/main" id="{E14829D8-0082-AA41-A418-8F06A11CB0DC}"/>
              </a:ext>
            </a:extLst>
          </p:cNvPr>
          <p:cNvSpPr/>
          <p:nvPr userDrawn="1"/>
        </p:nvSpPr>
        <p:spPr>
          <a:xfrm>
            <a:off x="4077484" y="5493695"/>
            <a:ext cx="7910977" cy="1200329"/>
          </a:xfrm>
          <a:prstGeom prst="rect">
            <a:avLst/>
          </a:prstGeom>
        </p:spPr>
        <p:txBody>
          <a:bodyPr wrap="square">
            <a:spAutoFit/>
          </a:bodyPr>
          <a:lstStyle/>
          <a:p>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Copyright © by Houghton Mifflin Harcourt Publishing Company</a:t>
            </a:r>
            <a:endParaRPr lang="en-US" sz="600" dirty="0">
              <a:latin typeface="Arial" panose="020B0604020202020204" pitchFamily="34" charset="0"/>
              <a:ea typeface="Times New Roman" panose="02020603050405020304" pitchFamily="18" charset="0"/>
              <a:cs typeface="Arial" panose="020B0604020202020204" pitchFamily="34" charset="0"/>
            </a:endParaRPr>
          </a:p>
          <a:p>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All rights reserved. No part of the material protected by this copyright may be reproduced or utilized in any form or by any means, electronic or mechanical, including photocopying, recording, broadcasting or by any other information storage and retrieval system, without written permission of the copyright owner unless such copying is expressly permitted by federal copyright law.</a:t>
            </a:r>
            <a:endParaRPr lang="en-US" sz="600" dirty="0">
              <a:latin typeface="Arial" panose="020B0604020202020204" pitchFamily="34" charset="0"/>
              <a:ea typeface="Times New Roman" panose="02020603050405020304" pitchFamily="18" charset="0"/>
              <a:cs typeface="Arial" panose="020B0604020202020204" pitchFamily="34" charset="0"/>
            </a:endParaRPr>
          </a:p>
          <a:p>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Only those pages that are specifically enabled by the program and indicated by the presence of the print icon may be printed and reproduced in classroom quantities by individual teachers using the corresponding student’s textbook or kit as the major vehicle for regular classroom instruction. Requests for information on other matters regarding duplication of this work should be submitted through our Permissions website at https://</a:t>
            </a:r>
            <a:r>
              <a:rPr lang="en-US" sz="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customercare.hmhco.com</a:t>
            </a:r>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contactus</a:t>
            </a:r>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Permissions.html</a:t>
            </a:r>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 or mailed to Houghton Mifflin Harcourt Publishing Company, Attn: Compliance, Contracts, and Licensing, 9400 </a:t>
            </a:r>
            <a:r>
              <a:rPr lang="en-US" sz="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Southpark</a:t>
            </a:r>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 Center Loop, Orlando, Florida 32819-8647.</a:t>
            </a:r>
            <a:endParaRPr lang="en-US" sz="600" dirty="0">
              <a:latin typeface="Arial" panose="020B0604020202020204" pitchFamily="34" charset="0"/>
              <a:ea typeface="Times New Roman" panose="02020603050405020304" pitchFamily="18" charset="0"/>
              <a:cs typeface="Arial" panose="020B0604020202020204" pitchFamily="34" charset="0"/>
            </a:endParaRPr>
          </a:p>
          <a:p>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HOUGHTON MIFFLIN HARCOURT and the HMH Logo are trademarks and service marks of Houghton Mifflin Harcourt Publishing Company. You shall not display, disparage, dilute or taint Houghton Mifflin Harcourt trademarks and service marks or use any confusingly similar marks, or use Houghton Mifflin Harcourt marks in such a way that would misrepresent the identity of the owner. Any permitted use of Houghton Mifflin Harcourt trademarks and service marks inures to the benefit of Houghton Mifflin Harcourt Publishing Company.</a:t>
            </a:r>
            <a:endParaRPr lang="en-US" sz="600" dirty="0">
              <a:latin typeface="Arial" panose="020B0604020202020204" pitchFamily="34" charset="0"/>
              <a:ea typeface="Times New Roman" panose="02020603050405020304" pitchFamily="18" charset="0"/>
              <a:cs typeface="Arial" panose="020B0604020202020204" pitchFamily="34" charset="0"/>
            </a:endParaRPr>
          </a:p>
          <a:p>
            <a:r>
              <a:rPr lang="en-US" sz="600" dirty="0">
                <a:solidFill>
                  <a:srgbClr val="000000"/>
                </a:solidFill>
                <a:latin typeface="Arial" panose="020B0604020202020204" pitchFamily="34" charset="0"/>
                <a:ea typeface="Calibri" panose="020F0502020204030204" pitchFamily="34" charset="0"/>
                <a:cs typeface="Arial" panose="020B0604020202020204" pitchFamily="34" charset="0"/>
              </a:rPr>
              <a:t>All other trademarks, service marks or registered trademarks appearing on Houghton Mifflin Harcourt Publishing Company websites are the trademarks or service marks of </a:t>
            </a:r>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their respective owners.</a:t>
            </a:r>
          </a:p>
          <a:p>
            <a:endParaRPr lang="en-US" sz="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a:latin typeface="Arial" panose="020B0604020202020204" pitchFamily="34" charset="0"/>
                <a:cs typeface="Arial" panose="020B0604020202020204" pitchFamily="34" charset="0"/>
              </a:rPr>
              <a:t>Multiple photos on a slide are credited in this order: left-to-right and top-to-bottom.</a:t>
            </a:r>
          </a:p>
        </p:txBody>
      </p:sp>
      <p:sp>
        <p:nvSpPr>
          <p:cNvPr id="3" name="Rectangle 2">
            <a:extLst>
              <a:ext uri="{FF2B5EF4-FFF2-40B4-BE49-F238E27FC236}">
                <a16:creationId xmlns:a16="http://schemas.microsoft.com/office/drawing/2014/main" id="{FA8C95D5-6EA3-1545-8AC3-54F8780201C4}"/>
              </a:ext>
            </a:extLst>
          </p:cNvPr>
          <p:cNvSpPr/>
          <p:nvPr userDrawn="1"/>
        </p:nvSpPr>
        <p:spPr>
          <a:xfrm>
            <a:off x="4188032" y="2929572"/>
            <a:ext cx="7312506" cy="297902"/>
          </a:xfrm>
          <a:prstGeom prst="rect">
            <a:avLst/>
          </a:prstGeom>
        </p:spPr>
        <p:txBody>
          <a:bodyPr wrap="square">
            <a:spAutoFit/>
          </a:bodyPr>
          <a:lstStyle/>
          <a:p>
            <a:pPr algn="l">
              <a:lnSpc>
                <a:spcPct val="50000"/>
              </a:lnSpc>
              <a:spcBef>
                <a:spcPts val="1200"/>
              </a:spcBef>
            </a:pPr>
            <a:r>
              <a:rPr lang="en-US" sz="2400" b="1" dirty="0">
                <a:solidFill>
                  <a:schemeClr val="bg1"/>
                </a:solidFill>
                <a:latin typeface="Century Gothic" panose="020B0502020202020204" pitchFamily="34" charset="0"/>
                <a:cs typeface="Arial" panose="020B0604020202020204" pitchFamily="34" charset="0"/>
              </a:rPr>
              <a:t>Daily Show and Teach Slides: Foundational Skills</a:t>
            </a:r>
          </a:p>
        </p:txBody>
      </p:sp>
    </p:spTree>
    <p:extLst>
      <p:ext uri="{BB962C8B-B14F-4D97-AF65-F5344CB8AC3E}">
        <p14:creationId xmlns:p14="http://schemas.microsoft.com/office/powerpoint/2010/main" val="1947745688"/>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DA8AA"/>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6969BAE-CCC1-5F45-9744-83C01FF363C9}"/>
              </a:ext>
              <a:ext uri="{C183D7F6-B498-43B3-948B-1728B52AA6E4}">
                <adec:decorative xmlns:adec="http://schemas.microsoft.com/office/drawing/2017/decorative" val="1"/>
              </a:ext>
            </a:extLst>
          </p:cNvPr>
          <p:cNvSpPr/>
          <p:nvPr userDrawn="1"/>
        </p:nvSpPr>
        <p:spPr>
          <a:xfrm>
            <a:off x="0" y="-2"/>
            <a:ext cx="12192000" cy="89377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nSpc>
                <a:spcPct val="50000"/>
              </a:lnSpc>
            </a:pPr>
            <a:r>
              <a:rPr lang="en-US" sz="2400" b="1" dirty="0">
                <a:solidFill>
                  <a:schemeClr val="bg1"/>
                </a:solidFill>
                <a:latin typeface="Century Gothic" panose="020B0502020202020204" pitchFamily="34" charset="0"/>
                <a:cs typeface="Arial" panose="020B0604020202020204" pitchFamily="34" charset="0"/>
              </a:rPr>
              <a:t>  </a:t>
            </a:r>
          </a:p>
        </p:txBody>
      </p:sp>
      <p:pic>
        <p:nvPicPr>
          <p:cNvPr id="8" name="Picture 7">
            <a:extLst>
              <a:ext uri="{FF2B5EF4-FFF2-40B4-BE49-F238E27FC236}">
                <a16:creationId xmlns:a16="http://schemas.microsoft.com/office/drawing/2014/main" id="{1C9C04F1-BF7D-544A-99DE-0B2EF48350E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312965" y="234724"/>
            <a:ext cx="2334861" cy="497402"/>
          </a:xfrm>
          <a:prstGeom prst="rect">
            <a:avLst/>
          </a:prstGeom>
        </p:spPr>
      </p:pic>
      <p:sp>
        <p:nvSpPr>
          <p:cNvPr id="4" name="Rectangle 3">
            <a:extLst>
              <a:ext uri="{FF2B5EF4-FFF2-40B4-BE49-F238E27FC236}">
                <a16:creationId xmlns:a16="http://schemas.microsoft.com/office/drawing/2014/main" id="{20836FB7-4ACC-4816-B343-9AF00E2E1CED}"/>
              </a:ext>
            </a:extLst>
          </p:cNvPr>
          <p:cNvSpPr/>
          <p:nvPr userDrawn="1"/>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©Houghton Mifflin Harcourt Publishing Company</a:t>
            </a:r>
          </a:p>
        </p:txBody>
      </p:sp>
      <p:sp>
        <p:nvSpPr>
          <p:cNvPr id="5" name="Rectangle 4">
            <a:extLst>
              <a:ext uri="{FF2B5EF4-FFF2-40B4-BE49-F238E27FC236}">
                <a16:creationId xmlns:a16="http://schemas.microsoft.com/office/drawing/2014/main" id="{87578FDA-CF70-6F48-8FA5-2951A8B6E602}"/>
              </a:ext>
              <a:ext uri="{C183D7F6-B498-43B3-948B-1728B52AA6E4}">
                <adec:decorative xmlns:adec="http://schemas.microsoft.com/office/drawing/2017/decorative" val="1"/>
              </a:ext>
            </a:extLst>
          </p:cNvPr>
          <p:cNvSpPr/>
          <p:nvPr userDrawn="1"/>
        </p:nvSpPr>
        <p:spPr>
          <a:xfrm>
            <a:off x="0" y="6579390"/>
            <a:ext cx="12192000" cy="289367"/>
          </a:xfrm>
          <a:prstGeom prst="rect">
            <a:avLst/>
          </a:prstGeom>
          <a:solidFill>
            <a:srgbClr val="F1B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Tree>
    <p:extLst>
      <p:ext uri="{BB962C8B-B14F-4D97-AF65-F5344CB8AC3E}">
        <p14:creationId xmlns:p14="http://schemas.microsoft.com/office/powerpoint/2010/main" val="414276649"/>
      </p:ext>
    </p:extLst>
  </p:cSld>
  <p:clrMap bg1="lt1" tx1="dk1" bg2="lt2" tx2="dk2" accent1="accent1" accent2="accent2" accent3="accent3" accent4="accent4" accent5="accent5" accent6="accent6" hlink="hlink" folHlink="folHlink"/>
  <p:sldLayoutIdLst>
    <p:sldLayoutId id="214748391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547CEB"/>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6969BAE-CCC1-5F45-9744-83C01FF363C9}"/>
              </a:ext>
              <a:ext uri="{C183D7F6-B498-43B3-948B-1728B52AA6E4}">
                <adec:decorative xmlns:adec="http://schemas.microsoft.com/office/drawing/2017/decorative" val="1"/>
              </a:ext>
            </a:extLst>
          </p:cNvPr>
          <p:cNvSpPr/>
          <p:nvPr userDrawn="1"/>
        </p:nvSpPr>
        <p:spPr>
          <a:xfrm>
            <a:off x="0" y="-2"/>
            <a:ext cx="12192000" cy="89377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nSpc>
                <a:spcPct val="50000"/>
              </a:lnSpc>
            </a:pPr>
            <a:r>
              <a:rPr lang="en-US" sz="2400" b="1" dirty="0">
                <a:solidFill>
                  <a:schemeClr val="bg1"/>
                </a:solidFill>
                <a:latin typeface="Century Gothic" panose="020B0502020202020204" pitchFamily="34" charset="0"/>
                <a:cs typeface="Arial" panose="020B0604020202020204" pitchFamily="34" charset="0"/>
              </a:rPr>
              <a:t>  </a:t>
            </a:r>
          </a:p>
        </p:txBody>
      </p:sp>
      <p:pic>
        <p:nvPicPr>
          <p:cNvPr id="8" name="Picture 7">
            <a:extLst>
              <a:ext uri="{FF2B5EF4-FFF2-40B4-BE49-F238E27FC236}">
                <a16:creationId xmlns:a16="http://schemas.microsoft.com/office/drawing/2014/main" id="{1C9C04F1-BF7D-544A-99DE-0B2EF48350E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312965" y="234724"/>
            <a:ext cx="2334861" cy="497402"/>
          </a:xfrm>
          <a:prstGeom prst="rect">
            <a:avLst/>
          </a:prstGeom>
        </p:spPr>
      </p:pic>
      <p:sp>
        <p:nvSpPr>
          <p:cNvPr id="4" name="Rectangle 3">
            <a:extLst>
              <a:ext uri="{FF2B5EF4-FFF2-40B4-BE49-F238E27FC236}">
                <a16:creationId xmlns:a16="http://schemas.microsoft.com/office/drawing/2014/main" id="{20836FB7-4ACC-4816-B343-9AF00E2E1CED}"/>
              </a:ext>
            </a:extLst>
          </p:cNvPr>
          <p:cNvSpPr/>
          <p:nvPr userDrawn="1"/>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©Houghton Mifflin Harcourt Publishing Company</a:t>
            </a:r>
          </a:p>
        </p:txBody>
      </p:sp>
      <p:sp>
        <p:nvSpPr>
          <p:cNvPr id="5" name="Rectangle 4">
            <a:extLst>
              <a:ext uri="{FF2B5EF4-FFF2-40B4-BE49-F238E27FC236}">
                <a16:creationId xmlns:a16="http://schemas.microsoft.com/office/drawing/2014/main" id="{87578FDA-CF70-6F48-8FA5-2951A8B6E602}"/>
              </a:ext>
              <a:ext uri="{C183D7F6-B498-43B3-948B-1728B52AA6E4}">
                <adec:decorative xmlns:adec="http://schemas.microsoft.com/office/drawing/2017/decorative" val="1"/>
              </a:ext>
            </a:extLst>
          </p:cNvPr>
          <p:cNvSpPr/>
          <p:nvPr userDrawn="1"/>
        </p:nvSpPr>
        <p:spPr>
          <a:xfrm>
            <a:off x="0" y="6579390"/>
            <a:ext cx="12192000" cy="289367"/>
          </a:xfrm>
          <a:prstGeom prst="rect">
            <a:avLst/>
          </a:prstGeom>
          <a:solidFill>
            <a:srgbClr val="F1B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Tree>
    <p:extLst>
      <p:ext uri="{BB962C8B-B14F-4D97-AF65-F5344CB8AC3E}">
        <p14:creationId xmlns:p14="http://schemas.microsoft.com/office/powerpoint/2010/main" val="2387454562"/>
      </p:ext>
    </p:extLst>
  </p:cSld>
  <p:clrMap bg1="lt1" tx1="dk1" bg2="lt2" tx2="dk2" accent1="accent1" accent2="accent2" accent3="accent3" accent4="accent4" accent5="accent5" accent6="accent6" hlink="hlink" folHlink="folHlink"/>
  <p:sldLayoutIdLst>
    <p:sldLayoutId id="214748391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6969BAE-CCC1-5F45-9744-83C01FF363C9}"/>
              </a:ext>
            </a:extLst>
          </p:cNvPr>
          <p:cNvSpPr/>
          <p:nvPr userDrawn="1"/>
        </p:nvSpPr>
        <p:spPr>
          <a:xfrm>
            <a:off x="0" y="-2"/>
            <a:ext cx="12192000" cy="89377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nSpc>
                <a:spcPct val="50000"/>
              </a:lnSpc>
            </a:pPr>
            <a:r>
              <a:rPr lang="en-US" sz="2400" b="1" dirty="0">
                <a:solidFill>
                  <a:schemeClr val="bg1"/>
                </a:solidFill>
                <a:latin typeface="Century Gothic" panose="020B0502020202020204" pitchFamily="34" charset="0"/>
                <a:cs typeface="Arial" panose="020B0604020202020204" pitchFamily="34" charset="0"/>
              </a:rPr>
              <a:t>  </a:t>
            </a:r>
          </a:p>
        </p:txBody>
      </p:sp>
      <p:pic>
        <p:nvPicPr>
          <p:cNvPr id="8" name="Picture 7" descr="A close up of a logo&#10;&#10;Description automatically generated">
            <a:extLst>
              <a:ext uri="{FF2B5EF4-FFF2-40B4-BE49-F238E27FC236}">
                <a16:creationId xmlns:a16="http://schemas.microsoft.com/office/drawing/2014/main" id="{1C9C04F1-BF7D-544A-99DE-0B2EF48350E0}"/>
              </a:ext>
            </a:extLst>
          </p:cNvPr>
          <p:cNvPicPr>
            <a:picLocks noChangeAspect="1"/>
          </p:cNvPicPr>
          <p:nvPr userDrawn="1"/>
        </p:nvPicPr>
        <p:blipFill>
          <a:blip r:embed="rId43"/>
          <a:stretch>
            <a:fillRect/>
          </a:stretch>
        </p:blipFill>
        <p:spPr>
          <a:xfrm>
            <a:off x="9312965" y="234724"/>
            <a:ext cx="2334861" cy="497402"/>
          </a:xfrm>
          <a:prstGeom prst="rect">
            <a:avLst/>
          </a:prstGeom>
        </p:spPr>
      </p:pic>
    </p:spTree>
    <p:extLst>
      <p:ext uri="{BB962C8B-B14F-4D97-AF65-F5344CB8AC3E}">
        <p14:creationId xmlns:p14="http://schemas.microsoft.com/office/powerpoint/2010/main" val="144990328"/>
      </p:ext>
    </p:extLst>
  </p:cSld>
  <p:clrMap bg1="lt1" tx1="dk1" bg2="lt2" tx2="dk2" accent1="accent1" accent2="accent2" accent3="accent3" accent4="accent4" accent5="accent5" accent6="accent6" hlink="hlink" folHlink="folHlink"/>
  <p:sldLayoutIdLst>
    <p:sldLayoutId id="2147483851" r:id="rId1"/>
    <p:sldLayoutId id="2147483854" r:id="rId2"/>
    <p:sldLayoutId id="2147483852" r:id="rId3"/>
    <p:sldLayoutId id="2147483848" r:id="rId4"/>
    <p:sldLayoutId id="2147483858" r:id="rId5"/>
    <p:sldLayoutId id="2147483855" r:id="rId6"/>
    <p:sldLayoutId id="2147483859" r:id="rId7"/>
    <p:sldLayoutId id="2147483856" r:id="rId8"/>
    <p:sldLayoutId id="2147483860" r:id="rId9"/>
    <p:sldLayoutId id="2147483857" r:id="rId10"/>
    <p:sldLayoutId id="2147483861" r:id="rId11"/>
    <p:sldLayoutId id="2147483864" r:id="rId12"/>
    <p:sldLayoutId id="2147483865" r:id="rId13"/>
    <p:sldLayoutId id="2147483866" r:id="rId14"/>
    <p:sldLayoutId id="2147483867" r:id="rId15"/>
    <p:sldLayoutId id="2147483868" r:id="rId16"/>
    <p:sldLayoutId id="2147483873" r:id="rId17"/>
    <p:sldLayoutId id="2147483874" r:id="rId18"/>
    <p:sldLayoutId id="2147483875" r:id="rId19"/>
    <p:sldLayoutId id="2147483876" r:id="rId20"/>
    <p:sldLayoutId id="2147483877" r:id="rId21"/>
    <p:sldLayoutId id="2147483878" r:id="rId22"/>
    <p:sldLayoutId id="2147483886" r:id="rId23"/>
    <p:sldLayoutId id="2147483879" r:id="rId24"/>
    <p:sldLayoutId id="2147483884" r:id="rId25"/>
    <p:sldLayoutId id="2147483885" r:id="rId26"/>
    <p:sldLayoutId id="2147483887" r:id="rId27"/>
    <p:sldLayoutId id="2147483888" r:id="rId28"/>
    <p:sldLayoutId id="2147483889" r:id="rId29"/>
    <p:sldLayoutId id="2147483890" r:id="rId30"/>
    <p:sldLayoutId id="2147483891" r:id="rId31"/>
    <p:sldLayoutId id="2147483892" r:id="rId32"/>
    <p:sldLayoutId id="2147483893" r:id="rId33"/>
    <p:sldLayoutId id="2147483894" r:id="rId34"/>
    <p:sldLayoutId id="2147483895" r:id="rId35"/>
    <p:sldLayoutId id="2147483896" r:id="rId36"/>
    <p:sldLayoutId id="2147483897" r:id="rId37"/>
    <p:sldLayoutId id="2147483898" r:id="rId38"/>
    <p:sldLayoutId id="2147483899" r:id="rId39"/>
    <p:sldLayoutId id="2147483900" r:id="rId40"/>
    <p:sldLayoutId id="2147483917" r:id="rId4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BCB04857-AA39-4543-8F70-E2F2A648CA9C}"/>
              </a:ext>
            </a:extLst>
          </p:cNvPr>
          <p:cNvSpPr txBox="1">
            <a:spLocks/>
          </p:cNvSpPr>
          <p:nvPr userDrawn="1"/>
        </p:nvSpPr>
        <p:spPr>
          <a:xfrm>
            <a:off x="6713220" y="1273493"/>
            <a:ext cx="3836670" cy="5241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Tints behind black type</a:t>
            </a:r>
          </a:p>
        </p:txBody>
      </p:sp>
      <p:sp>
        <p:nvSpPr>
          <p:cNvPr id="9" name="Subtitle 2">
            <a:extLst>
              <a:ext uri="{FF2B5EF4-FFF2-40B4-BE49-F238E27FC236}">
                <a16:creationId xmlns:a16="http://schemas.microsoft.com/office/drawing/2014/main" id="{660E289F-A592-DF4F-B4B3-EC07F87D55F2}"/>
              </a:ext>
            </a:extLst>
          </p:cNvPr>
          <p:cNvSpPr txBox="1">
            <a:spLocks/>
          </p:cNvSpPr>
          <p:nvPr userDrawn="1"/>
        </p:nvSpPr>
        <p:spPr>
          <a:xfrm>
            <a:off x="1524000" y="1273493"/>
            <a:ext cx="3836670" cy="52419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Large Directional Type</a:t>
            </a:r>
          </a:p>
        </p:txBody>
      </p:sp>
      <p:sp>
        <p:nvSpPr>
          <p:cNvPr id="10" name="Rectangle 9">
            <a:extLst>
              <a:ext uri="{FF2B5EF4-FFF2-40B4-BE49-F238E27FC236}">
                <a16:creationId xmlns:a16="http://schemas.microsoft.com/office/drawing/2014/main" id="{30C85D29-041D-4845-939A-47C301616465}"/>
              </a:ext>
            </a:extLst>
          </p:cNvPr>
          <p:cNvSpPr/>
          <p:nvPr userDrawn="1"/>
        </p:nvSpPr>
        <p:spPr>
          <a:xfrm>
            <a:off x="0" y="-2"/>
            <a:ext cx="12192000" cy="89377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nSpc>
                <a:spcPct val="50000"/>
              </a:lnSpc>
            </a:pPr>
            <a:r>
              <a:rPr lang="en-US" sz="2400" b="1" dirty="0">
                <a:solidFill>
                  <a:schemeClr val="bg1"/>
                </a:solidFill>
                <a:latin typeface="Century Gothic" panose="020B0502020202020204" pitchFamily="34" charset="0"/>
                <a:cs typeface="Arial" panose="020B0604020202020204" pitchFamily="34" charset="0"/>
              </a:rPr>
              <a:t>  </a:t>
            </a:r>
          </a:p>
        </p:txBody>
      </p:sp>
      <p:pic>
        <p:nvPicPr>
          <p:cNvPr id="11" name="Picture 10" descr="A close up of a logo&#10;&#10;Description automatically generated">
            <a:extLst>
              <a:ext uri="{FF2B5EF4-FFF2-40B4-BE49-F238E27FC236}">
                <a16:creationId xmlns:a16="http://schemas.microsoft.com/office/drawing/2014/main" id="{D6724617-BE7E-8740-8DE0-732A58D48A0A}"/>
              </a:ext>
            </a:extLst>
          </p:cNvPr>
          <p:cNvPicPr>
            <a:picLocks noChangeAspect="1"/>
          </p:cNvPicPr>
          <p:nvPr userDrawn="1"/>
        </p:nvPicPr>
        <p:blipFill>
          <a:blip r:embed="rId3"/>
          <a:stretch>
            <a:fillRect/>
          </a:stretch>
        </p:blipFill>
        <p:spPr>
          <a:xfrm>
            <a:off x="9312965" y="234724"/>
            <a:ext cx="2334861" cy="497402"/>
          </a:xfrm>
          <a:prstGeom prst="rect">
            <a:avLst/>
          </a:prstGeom>
        </p:spPr>
      </p:pic>
      <p:sp>
        <p:nvSpPr>
          <p:cNvPr id="12" name="TextBox 11">
            <a:extLst>
              <a:ext uri="{FF2B5EF4-FFF2-40B4-BE49-F238E27FC236}">
                <a16:creationId xmlns:a16="http://schemas.microsoft.com/office/drawing/2014/main" id="{513C5DB7-CD03-8E4C-B223-8DBD7EE6D63A}"/>
              </a:ext>
            </a:extLst>
          </p:cNvPr>
          <p:cNvSpPr txBox="1"/>
          <p:nvPr userDrawn="1"/>
        </p:nvSpPr>
        <p:spPr>
          <a:xfrm>
            <a:off x="337930" y="227211"/>
            <a:ext cx="7634148" cy="461665"/>
          </a:xfrm>
          <a:prstGeom prst="rect">
            <a:avLst/>
          </a:prstGeom>
          <a:noFill/>
        </p:spPr>
        <p:txBody>
          <a:bodyPr wrap="square" rtlCol="0">
            <a:spAutoFit/>
          </a:bodyPr>
          <a:lstStyle/>
          <a:p>
            <a:r>
              <a:rPr lang="en-US" sz="2400" b="1" i="0" dirty="0">
                <a:solidFill>
                  <a:schemeClr val="bg1"/>
                </a:solidFill>
                <a:latin typeface="Century Gothic" panose="020B0502020202020204" pitchFamily="34" charset="0"/>
              </a:rPr>
              <a:t>Color Suggestions</a:t>
            </a:r>
          </a:p>
        </p:txBody>
      </p:sp>
      <p:sp>
        <p:nvSpPr>
          <p:cNvPr id="13" name="Rectangle 12">
            <a:extLst>
              <a:ext uri="{FF2B5EF4-FFF2-40B4-BE49-F238E27FC236}">
                <a16:creationId xmlns:a16="http://schemas.microsoft.com/office/drawing/2014/main" id="{EC6D1E4A-DE0C-4348-8C86-0AE59B78B6C6}"/>
              </a:ext>
            </a:extLst>
          </p:cNvPr>
          <p:cNvSpPr/>
          <p:nvPr userDrawn="1"/>
        </p:nvSpPr>
        <p:spPr>
          <a:xfrm>
            <a:off x="0" y="6579390"/>
            <a:ext cx="12192000" cy="289367"/>
          </a:xfrm>
          <a:prstGeom prst="rect">
            <a:avLst/>
          </a:prstGeom>
          <a:solidFill>
            <a:srgbClr val="F1B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Tree>
    <p:extLst>
      <p:ext uri="{BB962C8B-B14F-4D97-AF65-F5344CB8AC3E}">
        <p14:creationId xmlns:p14="http://schemas.microsoft.com/office/powerpoint/2010/main" val="2346997668"/>
      </p:ext>
    </p:extLst>
  </p:cSld>
  <p:clrMap bg1="lt1" tx1="dk1" bg2="lt2" tx2="dk2" accent1="accent1" accent2="accent2" accent3="accent3" accent4="accent4" accent5="accent5" accent6="accent6" hlink="hlink" folHlink="folHlink"/>
  <p:sldLayoutIdLst>
    <p:sldLayoutId id="21474838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BCB04857-AA39-4543-8F70-E2F2A648CA9C}"/>
              </a:ext>
            </a:extLst>
          </p:cNvPr>
          <p:cNvSpPr txBox="1">
            <a:spLocks/>
          </p:cNvSpPr>
          <p:nvPr userDrawn="1"/>
        </p:nvSpPr>
        <p:spPr>
          <a:xfrm>
            <a:off x="337930" y="1120986"/>
            <a:ext cx="4732546" cy="79189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Make sure to copy/paste the entire stack, not just the top tile.</a:t>
            </a:r>
          </a:p>
        </p:txBody>
      </p:sp>
      <p:sp>
        <p:nvSpPr>
          <p:cNvPr id="10" name="Rectangle 9">
            <a:extLst>
              <a:ext uri="{FF2B5EF4-FFF2-40B4-BE49-F238E27FC236}">
                <a16:creationId xmlns:a16="http://schemas.microsoft.com/office/drawing/2014/main" id="{30C85D29-041D-4845-939A-47C301616465}"/>
              </a:ext>
            </a:extLst>
          </p:cNvPr>
          <p:cNvSpPr/>
          <p:nvPr userDrawn="1"/>
        </p:nvSpPr>
        <p:spPr>
          <a:xfrm>
            <a:off x="0" y="-2"/>
            <a:ext cx="12192000" cy="89377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nSpc>
                <a:spcPct val="50000"/>
              </a:lnSpc>
            </a:pPr>
            <a:r>
              <a:rPr lang="en-US" sz="2400" b="1" dirty="0">
                <a:solidFill>
                  <a:schemeClr val="bg1"/>
                </a:solidFill>
                <a:latin typeface="Century Gothic" panose="020B0502020202020204" pitchFamily="34" charset="0"/>
                <a:cs typeface="Arial" panose="020B0604020202020204" pitchFamily="34" charset="0"/>
              </a:rPr>
              <a:t>  </a:t>
            </a:r>
          </a:p>
        </p:txBody>
      </p:sp>
      <p:pic>
        <p:nvPicPr>
          <p:cNvPr id="11" name="Picture 10" descr="A close up of a logo&#10;&#10;Description automatically generated">
            <a:extLst>
              <a:ext uri="{FF2B5EF4-FFF2-40B4-BE49-F238E27FC236}">
                <a16:creationId xmlns:a16="http://schemas.microsoft.com/office/drawing/2014/main" id="{D6724617-BE7E-8740-8DE0-732A58D48A0A}"/>
              </a:ext>
            </a:extLst>
          </p:cNvPr>
          <p:cNvPicPr>
            <a:picLocks noChangeAspect="1"/>
          </p:cNvPicPr>
          <p:nvPr userDrawn="1"/>
        </p:nvPicPr>
        <p:blipFill>
          <a:blip r:embed="rId3"/>
          <a:stretch>
            <a:fillRect/>
          </a:stretch>
        </p:blipFill>
        <p:spPr>
          <a:xfrm>
            <a:off x="9312965" y="234724"/>
            <a:ext cx="2334861" cy="497402"/>
          </a:xfrm>
          <a:prstGeom prst="rect">
            <a:avLst/>
          </a:prstGeom>
        </p:spPr>
      </p:pic>
      <p:sp>
        <p:nvSpPr>
          <p:cNvPr id="12" name="TextBox 11">
            <a:extLst>
              <a:ext uri="{FF2B5EF4-FFF2-40B4-BE49-F238E27FC236}">
                <a16:creationId xmlns:a16="http://schemas.microsoft.com/office/drawing/2014/main" id="{513C5DB7-CD03-8E4C-B223-8DBD7EE6D63A}"/>
              </a:ext>
            </a:extLst>
          </p:cNvPr>
          <p:cNvSpPr txBox="1"/>
          <p:nvPr userDrawn="1"/>
        </p:nvSpPr>
        <p:spPr>
          <a:xfrm>
            <a:off x="337930" y="227211"/>
            <a:ext cx="7634148" cy="461665"/>
          </a:xfrm>
          <a:prstGeom prst="rect">
            <a:avLst/>
          </a:prstGeom>
          <a:noFill/>
        </p:spPr>
        <p:txBody>
          <a:bodyPr wrap="square" rtlCol="0">
            <a:spAutoFit/>
          </a:bodyPr>
          <a:lstStyle/>
          <a:p>
            <a:r>
              <a:rPr lang="en-US" sz="2400" b="1" i="0" dirty="0">
                <a:solidFill>
                  <a:schemeClr val="bg1"/>
                </a:solidFill>
                <a:latin typeface="Century Gothic" panose="020B0502020202020204" pitchFamily="34" charset="0"/>
              </a:rPr>
              <a:t>Letter Tiles to Use in Phonics Activities</a:t>
            </a:r>
          </a:p>
        </p:txBody>
      </p:sp>
      <p:sp>
        <p:nvSpPr>
          <p:cNvPr id="13" name="Rectangle 12">
            <a:extLst>
              <a:ext uri="{FF2B5EF4-FFF2-40B4-BE49-F238E27FC236}">
                <a16:creationId xmlns:a16="http://schemas.microsoft.com/office/drawing/2014/main" id="{EC6D1E4A-DE0C-4348-8C86-0AE59B78B6C6}"/>
              </a:ext>
            </a:extLst>
          </p:cNvPr>
          <p:cNvSpPr/>
          <p:nvPr userDrawn="1"/>
        </p:nvSpPr>
        <p:spPr>
          <a:xfrm>
            <a:off x="0" y="6579390"/>
            <a:ext cx="12192000" cy="289367"/>
          </a:xfrm>
          <a:prstGeom prst="rect">
            <a:avLst/>
          </a:prstGeom>
          <a:solidFill>
            <a:srgbClr val="F1B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Tree>
    <p:extLst>
      <p:ext uri="{BB962C8B-B14F-4D97-AF65-F5344CB8AC3E}">
        <p14:creationId xmlns:p14="http://schemas.microsoft.com/office/powerpoint/2010/main" val="3662417168"/>
      </p:ext>
    </p:extLst>
  </p:cSld>
  <p:clrMap bg1="lt1" tx1="dk1" bg2="lt2" tx2="dk2" accent1="accent1" accent2="accent2" accent3="accent3" accent4="accent4" accent5="accent5" accent6="accent6" hlink="hlink" folHlink="folHlink"/>
  <p:sldLayoutIdLst>
    <p:sldLayoutId id="214748391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5.jpg"/><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31B902-2569-8144-AE20-72E04909274C}"/>
              </a:ext>
            </a:extLst>
          </p:cNvPr>
          <p:cNvSpPr txBox="1"/>
          <p:nvPr/>
        </p:nvSpPr>
        <p:spPr>
          <a:xfrm>
            <a:off x="4281023" y="3788758"/>
            <a:ext cx="7707438" cy="1600438"/>
          </a:xfrm>
          <a:prstGeom prst="rect">
            <a:avLst/>
          </a:prstGeom>
          <a:noFill/>
        </p:spPr>
        <p:txBody>
          <a:bodyPr wrap="square" rtlCol="0">
            <a:spAutoFit/>
          </a:bodyPr>
          <a:lstStyle/>
          <a:p>
            <a:r>
              <a:rPr lang="en-US" sz="1400" b="1" dirty="0">
                <a:latin typeface="Century Gothic" panose="020B0502020202020204" pitchFamily="34" charset="0"/>
              </a:rPr>
              <a:t>In this lesson:</a:t>
            </a:r>
          </a:p>
          <a:p>
            <a:pPr marL="285750" indent="-285750">
              <a:buFont typeface="Arial" panose="020B0604020202020204" pitchFamily="34" charset="0"/>
              <a:buChar char="•"/>
            </a:pPr>
            <a:r>
              <a:rPr lang="en-US" sz="1400" dirty="0">
                <a:latin typeface="Century Gothic" panose="020B0502020202020204" pitchFamily="34" charset="0"/>
              </a:rPr>
              <a:t>Warm-Up Routines: Isolating Phonemes; Adding Final Phonemes, Syllables</a:t>
            </a:r>
          </a:p>
          <a:p>
            <a:pPr marL="285750" indent="-285750">
              <a:buFont typeface="Arial" panose="020B0604020202020204" pitchFamily="34" charset="0"/>
              <a:buChar char="•"/>
            </a:pPr>
            <a:r>
              <a:rPr lang="en-US" sz="1400" dirty="0">
                <a:latin typeface="Century Gothic" panose="020B0502020202020204" pitchFamily="34" charset="0"/>
              </a:rPr>
              <a:t>High-Frequency Words: </a:t>
            </a:r>
            <a:r>
              <a:rPr lang="en-US" sz="1400" i="1" dirty="0">
                <a:latin typeface="Century Gothic" panose="020B0502020202020204" pitchFamily="34" charset="0"/>
              </a:rPr>
              <a:t>a, first, good, had, he, I, my, was</a:t>
            </a:r>
          </a:p>
          <a:p>
            <a:pPr marL="285750" indent="-285750">
              <a:buFont typeface="Arial" panose="020B0604020202020204" pitchFamily="34" charset="0"/>
              <a:buChar char="•"/>
            </a:pPr>
            <a:r>
              <a:rPr lang="en-US" sz="1400" dirty="0">
                <a:latin typeface="Century Gothic" panose="020B0502020202020204" pitchFamily="34" charset="0"/>
              </a:rPr>
              <a:t>Phonological Awareness: Blend Onset and Rime; Blend Phonemes</a:t>
            </a:r>
          </a:p>
          <a:p>
            <a:pPr marL="285750" indent="-285750">
              <a:buFont typeface="Arial" panose="020B0604020202020204" pitchFamily="34" charset="0"/>
              <a:buChar char="•"/>
            </a:pPr>
            <a:r>
              <a:rPr lang="en-US" sz="1400" dirty="0">
                <a:latin typeface="Century Gothic" panose="020B0502020202020204" pitchFamily="34" charset="0"/>
              </a:rPr>
              <a:t>Phonics: Consonants </a:t>
            </a:r>
            <a:r>
              <a:rPr lang="en-US" sz="1400" i="1" dirty="0">
                <a:latin typeface="Century Gothic" panose="020B0502020202020204" pitchFamily="34" charset="0"/>
              </a:rPr>
              <a:t>n, d, p, c </a:t>
            </a:r>
            <a:r>
              <a:rPr lang="en-US" sz="1400" dirty="0">
                <a:latin typeface="Century Gothic" panose="020B0502020202020204" pitchFamily="34" charset="0"/>
              </a:rPr>
              <a:t>/k/; Short </a:t>
            </a:r>
            <a:r>
              <a:rPr lang="en-US" sz="1400" i="1" dirty="0">
                <a:latin typeface="Century Gothic" panose="020B0502020202020204" pitchFamily="34" charset="0"/>
              </a:rPr>
              <a:t>a</a:t>
            </a:r>
            <a:endParaRPr lang="en-US" sz="1400" dirty="0">
              <a:latin typeface="Century Gothic" panose="020B0502020202020204" pitchFamily="34" charset="0"/>
            </a:endParaRPr>
          </a:p>
          <a:p>
            <a:pPr marL="285750" indent="-285750">
              <a:buFont typeface="Arial" panose="020B0604020202020204" pitchFamily="34" charset="0"/>
              <a:buChar char="•"/>
            </a:pPr>
            <a:r>
              <a:rPr lang="en-US" sz="1400" dirty="0">
                <a:latin typeface="Century Gothic" panose="020B0502020202020204" pitchFamily="34" charset="0"/>
              </a:rPr>
              <a:t>Spelling: Short </a:t>
            </a:r>
            <a:r>
              <a:rPr lang="en-US" sz="1400" i="1" dirty="0">
                <a:latin typeface="Century Gothic" panose="020B0502020202020204" pitchFamily="34" charset="0"/>
              </a:rPr>
              <a:t>a</a:t>
            </a:r>
            <a:endParaRPr lang="en-US" sz="1400" dirty="0">
              <a:latin typeface="Century Gothic" panose="020B0502020202020204" pitchFamily="34" charset="0"/>
            </a:endParaRPr>
          </a:p>
          <a:p>
            <a:pPr marL="285750" indent="-285750">
              <a:buFont typeface="Arial" panose="020B0604020202020204" pitchFamily="34" charset="0"/>
              <a:buChar char="•"/>
            </a:pPr>
            <a:r>
              <a:rPr lang="en-US" sz="1400" dirty="0">
                <a:latin typeface="Century Gothic" panose="020B0502020202020204" pitchFamily="34" charset="0"/>
              </a:rPr>
              <a:t>Handwriting: Lowercase </a:t>
            </a:r>
            <a:r>
              <a:rPr lang="en-US" sz="1400" i="1" dirty="0">
                <a:latin typeface="Century Gothic" panose="020B0502020202020204" pitchFamily="34" charset="0"/>
              </a:rPr>
              <a:t>a, d</a:t>
            </a:r>
          </a:p>
        </p:txBody>
      </p:sp>
      <p:sp>
        <p:nvSpPr>
          <p:cNvPr id="3" name="Rectangle 2">
            <a:extLst>
              <a:ext uri="{FF2B5EF4-FFF2-40B4-BE49-F238E27FC236}">
                <a16:creationId xmlns:a16="http://schemas.microsoft.com/office/drawing/2014/main" id="{EE6040F5-4AE2-0B4D-B053-17B5E58366E2}"/>
              </a:ext>
            </a:extLst>
          </p:cNvPr>
          <p:cNvSpPr/>
          <p:nvPr/>
        </p:nvSpPr>
        <p:spPr>
          <a:xfrm>
            <a:off x="4188032" y="3320265"/>
            <a:ext cx="6096000" cy="212302"/>
          </a:xfrm>
          <a:prstGeom prst="rect">
            <a:avLst/>
          </a:prstGeom>
        </p:spPr>
        <p:txBody>
          <a:bodyPr>
            <a:spAutoFit/>
          </a:bodyPr>
          <a:lstStyle/>
          <a:p>
            <a:pPr>
              <a:lnSpc>
                <a:spcPct val="50000"/>
              </a:lnSpc>
              <a:spcBef>
                <a:spcPts val="1200"/>
              </a:spcBef>
            </a:pPr>
            <a:r>
              <a:rPr lang="en-US" sz="1400" b="1" i="0" spc="0" dirty="0">
                <a:solidFill>
                  <a:schemeClr val="bg1"/>
                </a:solidFill>
                <a:latin typeface="Century Gothic" panose="020B0502020202020204" pitchFamily="34" charset="0"/>
                <a:cs typeface="Arial" panose="020B0604020202020204" pitchFamily="34" charset="0"/>
              </a:rPr>
              <a:t>Grade 1 </a:t>
            </a:r>
            <a:r>
              <a:rPr lang="en-US" sz="900" b="1" i="0" spc="0" baseline="30000" dirty="0">
                <a:solidFill>
                  <a:schemeClr val="bg1"/>
                </a:solidFill>
                <a:latin typeface="Century Gothic" panose="020B0502020202020204" pitchFamily="34" charset="0"/>
                <a:cs typeface="Arial Black" panose="020B0604020202020204" pitchFamily="34" charset="0"/>
              </a:rPr>
              <a:t>•</a:t>
            </a:r>
            <a:r>
              <a:rPr lang="en-US" sz="1400" b="1" i="0" spc="0" dirty="0">
                <a:solidFill>
                  <a:schemeClr val="bg1"/>
                </a:solidFill>
                <a:latin typeface="Century Gothic" panose="020B0502020202020204" pitchFamily="34" charset="0"/>
                <a:cs typeface="Arial" panose="020B0604020202020204" pitchFamily="34" charset="0"/>
              </a:rPr>
              <a:t> Module </a:t>
            </a:r>
            <a:r>
              <a:rPr lang="en-US" sz="1400" b="1" dirty="0">
                <a:solidFill>
                  <a:schemeClr val="bg1"/>
                </a:solidFill>
                <a:latin typeface="Century Gothic" panose="020B0502020202020204" pitchFamily="34" charset="0"/>
                <a:cs typeface="Arial" panose="020B0604020202020204" pitchFamily="34" charset="0"/>
              </a:rPr>
              <a:t>1 </a:t>
            </a:r>
            <a:r>
              <a:rPr lang="en-US" sz="900" b="1" baseline="30000" dirty="0">
                <a:solidFill>
                  <a:schemeClr val="bg1"/>
                </a:solidFill>
                <a:latin typeface="Century Gothic" panose="020B0502020202020204" pitchFamily="34" charset="0"/>
                <a:cs typeface="Arial Black" panose="020B0604020202020204" pitchFamily="34" charset="0"/>
              </a:rPr>
              <a:t>•</a:t>
            </a:r>
            <a:r>
              <a:rPr lang="en-US" sz="1400" b="1" dirty="0">
                <a:solidFill>
                  <a:schemeClr val="bg1"/>
                </a:solidFill>
                <a:latin typeface="Century Gothic" panose="020B0502020202020204" pitchFamily="34" charset="0"/>
                <a:cs typeface="Arial" panose="020B0604020202020204" pitchFamily="34" charset="0"/>
              </a:rPr>
              <a:t> Lesson </a:t>
            </a:r>
            <a:r>
              <a:rPr lang="en-US" sz="1400" b="1" i="0" spc="0" dirty="0">
                <a:solidFill>
                  <a:schemeClr val="bg1"/>
                </a:solidFill>
                <a:latin typeface="Century Gothic" panose="020B0502020202020204" pitchFamily="34" charset="0"/>
                <a:cs typeface="Arial" panose="020B0604020202020204" pitchFamily="34" charset="0"/>
              </a:rPr>
              <a:t>6</a:t>
            </a:r>
          </a:p>
        </p:txBody>
      </p:sp>
    </p:spTree>
    <p:extLst>
      <p:ext uri="{BB962C8B-B14F-4D97-AF65-F5344CB8AC3E}">
        <p14:creationId xmlns:p14="http://schemas.microsoft.com/office/powerpoint/2010/main" val="1442367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9262D-DB05-2E47-954F-1D77E701EEA5}"/>
              </a:ext>
            </a:extLst>
          </p:cNvPr>
          <p:cNvSpPr>
            <a:spLocks noGrp="1"/>
          </p:cNvSpPr>
          <p:nvPr>
            <p:ph type="ctrTitle" idx="4294967295"/>
          </p:nvPr>
        </p:nvSpPr>
        <p:spPr>
          <a:xfrm>
            <a:off x="329183" y="1720850"/>
            <a:ext cx="4284663" cy="2324100"/>
          </a:xfrm>
          <a:prstGeom prst="flowChartAlternateProcess">
            <a:avLst/>
          </a:prstGeom>
          <a:solidFill>
            <a:srgbClr val="5593AE"/>
          </a:solidFill>
          <a:ln>
            <a:noFill/>
          </a:ln>
        </p:spPr>
        <p:txBody>
          <a:bodyPr anchor="ctr">
            <a:normAutofit/>
          </a:bodyPr>
          <a:lstStyle/>
          <a:p>
            <a:pPr algn="ctr"/>
            <a:r>
              <a:rPr lang="en-US" sz="8000" dirty="0">
                <a:solidFill>
                  <a:schemeClr val="bg1"/>
                </a:solidFill>
                <a:latin typeface="Century Gothic" panose="020B0502020202020204" pitchFamily="34" charset="0"/>
              </a:rPr>
              <a:t>he</a:t>
            </a:r>
          </a:p>
        </p:txBody>
      </p:sp>
      <p:sp>
        <p:nvSpPr>
          <p:cNvPr id="3" name="TextBox 2">
            <a:extLst>
              <a:ext uri="{FF2B5EF4-FFF2-40B4-BE49-F238E27FC236}">
                <a16:creationId xmlns:a16="http://schemas.microsoft.com/office/drawing/2014/main" id="{6CA1EBE7-AF4E-F441-93D8-2A9CC9BCBB57}"/>
              </a:ext>
            </a:extLst>
          </p:cNvPr>
          <p:cNvSpPr txBox="1"/>
          <p:nvPr/>
        </p:nvSpPr>
        <p:spPr>
          <a:xfrm>
            <a:off x="6096001" y="1721427"/>
            <a:ext cx="3839308" cy="2862322"/>
          </a:xfrm>
          <a:prstGeom prst="rect">
            <a:avLst/>
          </a:prstGeom>
          <a:noFill/>
        </p:spPr>
        <p:txBody>
          <a:bodyPr wrap="square" rtlCol="0">
            <a:spAutoFit/>
          </a:bodyPr>
          <a:lstStyle/>
          <a:p>
            <a:r>
              <a:rPr lang="en-US" sz="3000" dirty="0">
                <a:latin typeface="Century Gothic" panose="020B0502020202020204" pitchFamily="34" charset="0"/>
              </a:rPr>
              <a:t>Follow the steps!</a:t>
            </a:r>
          </a:p>
          <a:p>
            <a:pPr marL="342900" indent="-342900">
              <a:buFont typeface="Wingdings" pitchFamily="2" charset="2"/>
              <a:buChar char="ü"/>
            </a:pPr>
            <a:r>
              <a:rPr lang="en-US" sz="3000" dirty="0">
                <a:latin typeface="Century Gothic" panose="020B0502020202020204" pitchFamily="34" charset="0"/>
              </a:rPr>
              <a:t>See the word.</a:t>
            </a:r>
          </a:p>
          <a:p>
            <a:pPr marL="342900" indent="-342900">
              <a:buFont typeface="Wingdings" pitchFamily="2" charset="2"/>
              <a:buChar char="ü"/>
            </a:pPr>
            <a:r>
              <a:rPr lang="en-US" sz="3000" dirty="0">
                <a:latin typeface="Century Gothic" panose="020B0502020202020204" pitchFamily="34" charset="0"/>
              </a:rPr>
              <a:t>Say the word.</a:t>
            </a:r>
          </a:p>
          <a:p>
            <a:pPr marL="342900" indent="-342900">
              <a:buFont typeface="Wingdings" pitchFamily="2" charset="2"/>
              <a:buChar char="ü"/>
            </a:pPr>
            <a:r>
              <a:rPr lang="en-US" sz="3000" dirty="0">
                <a:latin typeface="Century Gothic" panose="020B0502020202020204" pitchFamily="34" charset="0"/>
              </a:rPr>
              <a:t>Spell the word.</a:t>
            </a:r>
          </a:p>
          <a:p>
            <a:pPr marL="342900" indent="-342900">
              <a:buFont typeface="Wingdings" pitchFamily="2" charset="2"/>
              <a:buChar char="ü"/>
            </a:pPr>
            <a:r>
              <a:rPr lang="en-US" sz="3000" dirty="0">
                <a:latin typeface="Century Gothic" panose="020B0502020202020204" pitchFamily="34" charset="0"/>
              </a:rPr>
              <a:t>Write and check the word.</a:t>
            </a:r>
          </a:p>
        </p:txBody>
      </p:sp>
      <p:sp>
        <p:nvSpPr>
          <p:cNvPr id="4" name="Rectangle 3">
            <a:extLst>
              <a:ext uri="{FF2B5EF4-FFF2-40B4-BE49-F238E27FC236}">
                <a16:creationId xmlns:a16="http://schemas.microsoft.com/office/drawing/2014/main" id="{B7A705C3-328B-EC4F-B78A-EF4489BCE983}"/>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©Houghton Mifflin Harcourt Publishing Company</a:t>
            </a:r>
          </a:p>
        </p:txBody>
      </p:sp>
    </p:spTree>
    <p:extLst>
      <p:ext uri="{BB962C8B-B14F-4D97-AF65-F5344CB8AC3E}">
        <p14:creationId xmlns:p14="http://schemas.microsoft.com/office/powerpoint/2010/main" val="4154177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9262D-DB05-2E47-954F-1D77E701EEA5}"/>
              </a:ext>
            </a:extLst>
          </p:cNvPr>
          <p:cNvSpPr>
            <a:spLocks noGrp="1"/>
          </p:cNvSpPr>
          <p:nvPr>
            <p:ph type="ctrTitle" idx="4294967295"/>
          </p:nvPr>
        </p:nvSpPr>
        <p:spPr>
          <a:xfrm>
            <a:off x="329183" y="1720850"/>
            <a:ext cx="4284663" cy="2324100"/>
          </a:xfrm>
          <a:prstGeom prst="flowChartAlternateProcess">
            <a:avLst/>
          </a:prstGeom>
          <a:solidFill>
            <a:srgbClr val="5593AE"/>
          </a:solidFill>
          <a:ln>
            <a:noFill/>
          </a:ln>
        </p:spPr>
        <p:txBody>
          <a:bodyPr anchor="ctr">
            <a:normAutofit/>
          </a:bodyPr>
          <a:lstStyle/>
          <a:p>
            <a:pPr algn="ctr"/>
            <a:r>
              <a:rPr lang="en-US" sz="8000" dirty="0">
                <a:solidFill>
                  <a:schemeClr val="bg1"/>
                </a:solidFill>
                <a:latin typeface="Century" panose="02040604050505020304" pitchFamily="18" charset="0"/>
                <a:ea typeface="Baskerville" panose="02020502070401020303" pitchFamily="18" charset="0"/>
                <a:cs typeface="Arial" panose="020B0604020202020204" pitchFamily="34" charset="0"/>
              </a:rPr>
              <a:t>I</a:t>
            </a:r>
            <a:endParaRPr lang="en-US" sz="8000" dirty="0">
              <a:solidFill>
                <a:schemeClr val="bg1"/>
              </a:solidFill>
              <a:latin typeface="Century" panose="020406040505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6CA1EBE7-AF4E-F441-93D8-2A9CC9BCBB57}"/>
              </a:ext>
            </a:extLst>
          </p:cNvPr>
          <p:cNvSpPr txBox="1"/>
          <p:nvPr/>
        </p:nvSpPr>
        <p:spPr>
          <a:xfrm>
            <a:off x="6096000" y="1737146"/>
            <a:ext cx="4063674" cy="2862322"/>
          </a:xfrm>
          <a:prstGeom prst="rect">
            <a:avLst/>
          </a:prstGeom>
          <a:noFill/>
        </p:spPr>
        <p:txBody>
          <a:bodyPr wrap="square" rtlCol="0">
            <a:spAutoFit/>
          </a:bodyPr>
          <a:lstStyle/>
          <a:p>
            <a:r>
              <a:rPr lang="en-US" sz="3000" dirty="0">
                <a:latin typeface="Century Gothic" panose="020B0502020202020204" pitchFamily="34" charset="0"/>
              </a:rPr>
              <a:t>Follow the steps!</a:t>
            </a:r>
          </a:p>
          <a:p>
            <a:pPr marL="342900" indent="-342900">
              <a:buFont typeface="Wingdings" pitchFamily="2" charset="2"/>
              <a:buChar char="ü"/>
            </a:pPr>
            <a:r>
              <a:rPr lang="en-US" sz="3000" dirty="0">
                <a:latin typeface="Century Gothic" panose="020B0502020202020204" pitchFamily="34" charset="0"/>
              </a:rPr>
              <a:t>See the word.</a:t>
            </a:r>
          </a:p>
          <a:p>
            <a:pPr marL="342900" indent="-342900">
              <a:buFont typeface="Wingdings" pitchFamily="2" charset="2"/>
              <a:buChar char="ü"/>
            </a:pPr>
            <a:r>
              <a:rPr lang="en-US" sz="3000" dirty="0">
                <a:latin typeface="Century Gothic" panose="020B0502020202020204" pitchFamily="34" charset="0"/>
              </a:rPr>
              <a:t>Say the word.</a:t>
            </a:r>
          </a:p>
          <a:p>
            <a:pPr marL="342900" indent="-342900">
              <a:buFont typeface="Wingdings" pitchFamily="2" charset="2"/>
              <a:buChar char="ü"/>
            </a:pPr>
            <a:r>
              <a:rPr lang="en-US" sz="3000" dirty="0">
                <a:latin typeface="Century Gothic" panose="020B0502020202020204" pitchFamily="34" charset="0"/>
              </a:rPr>
              <a:t>Spell the word.</a:t>
            </a:r>
          </a:p>
          <a:p>
            <a:pPr marL="342900" indent="-342900">
              <a:buFont typeface="Wingdings" pitchFamily="2" charset="2"/>
              <a:buChar char="ü"/>
            </a:pPr>
            <a:r>
              <a:rPr lang="en-US" sz="3000" dirty="0">
                <a:latin typeface="Century Gothic" panose="020B0502020202020204" pitchFamily="34" charset="0"/>
              </a:rPr>
              <a:t>Write and check the word.</a:t>
            </a:r>
          </a:p>
        </p:txBody>
      </p:sp>
      <p:sp>
        <p:nvSpPr>
          <p:cNvPr id="4" name="Rectangle 3">
            <a:extLst>
              <a:ext uri="{FF2B5EF4-FFF2-40B4-BE49-F238E27FC236}">
                <a16:creationId xmlns:a16="http://schemas.microsoft.com/office/drawing/2014/main" id="{2F01CF58-C170-9547-AB59-3EDC0D2EDFC1}"/>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©Houghton Mifflin Harcourt Publishing Company</a:t>
            </a:r>
          </a:p>
        </p:txBody>
      </p:sp>
    </p:spTree>
    <p:extLst>
      <p:ext uri="{BB962C8B-B14F-4D97-AF65-F5344CB8AC3E}">
        <p14:creationId xmlns:p14="http://schemas.microsoft.com/office/powerpoint/2010/main" val="3939909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9262D-DB05-2E47-954F-1D77E701EEA5}"/>
              </a:ext>
            </a:extLst>
          </p:cNvPr>
          <p:cNvSpPr>
            <a:spLocks noGrp="1"/>
          </p:cNvSpPr>
          <p:nvPr>
            <p:ph type="ctrTitle" idx="4294967295"/>
          </p:nvPr>
        </p:nvSpPr>
        <p:spPr>
          <a:xfrm>
            <a:off x="329184" y="1720850"/>
            <a:ext cx="4284663" cy="2324100"/>
          </a:xfrm>
          <a:prstGeom prst="flowChartAlternateProcess">
            <a:avLst/>
          </a:prstGeom>
          <a:solidFill>
            <a:srgbClr val="5593AE"/>
          </a:solidFill>
          <a:ln>
            <a:noFill/>
          </a:ln>
        </p:spPr>
        <p:txBody>
          <a:bodyPr anchor="ctr">
            <a:normAutofit/>
          </a:bodyPr>
          <a:lstStyle/>
          <a:p>
            <a:pPr algn="ctr"/>
            <a:r>
              <a:rPr lang="en-US" sz="8000" dirty="0">
                <a:solidFill>
                  <a:schemeClr val="bg1"/>
                </a:solidFill>
                <a:latin typeface="Century Gothic" panose="020B0502020202020204" pitchFamily="34" charset="0"/>
              </a:rPr>
              <a:t>my</a:t>
            </a:r>
          </a:p>
        </p:txBody>
      </p:sp>
      <p:sp>
        <p:nvSpPr>
          <p:cNvPr id="3" name="TextBox 2">
            <a:extLst>
              <a:ext uri="{FF2B5EF4-FFF2-40B4-BE49-F238E27FC236}">
                <a16:creationId xmlns:a16="http://schemas.microsoft.com/office/drawing/2014/main" id="{6CA1EBE7-AF4E-F441-93D8-2A9CC9BCBB57}"/>
              </a:ext>
            </a:extLst>
          </p:cNvPr>
          <p:cNvSpPr txBox="1"/>
          <p:nvPr/>
        </p:nvSpPr>
        <p:spPr>
          <a:xfrm>
            <a:off x="6096000" y="1720850"/>
            <a:ext cx="3720774" cy="2862322"/>
          </a:xfrm>
          <a:prstGeom prst="rect">
            <a:avLst/>
          </a:prstGeom>
          <a:noFill/>
        </p:spPr>
        <p:txBody>
          <a:bodyPr wrap="square" rtlCol="0">
            <a:spAutoFit/>
          </a:bodyPr>
          <a:lstStyle/>
          <a:p>
            <a:r>
              <a:rPr lang="en-US" sz="3000" dirty="0">
                <a:latin typeface="Century Gothic" panose="020B0502020202020204" pitchFamily="34" charset="0"/>
              </a:rPr>
              <a:t>Follow the steps!</a:t>
            </a:r>
          </a:p>
          <a:p>
            <a:pPr marL="342900" indent="-342900">
              <a:buFont typeface="Wingdings" pitchFamily="2" charset="2"/>
              <a:buChar char="ü"/>
            </a:pPr>
            <a:r>
              <a:rPr lang="en-US" sz="3000" dirty="0">
                <a:latin typeface="Century Gothic" panose="020B0502020202020204" pitchFamily="34" charset="0"/>
              </a:rPr>
              <a:t>See the word.</a:t>
            </a:r>
          </a:p>
          <a:p>
            <a:pPr marL="342900" indent="-342900">
              <a:buFont typeface="Wingdings" pitchFamily="2" charset="2"/>
              <a:buChar char="ü"/>
            </a:pPr>
            <a:r>
              <a:rPr lang="en-US" sz="3000" dirty="0">
                <a:latin typeface="Century Gothic" panose="020B0502020202020204" pitchFamily="34" charset="0"/>
              </a:rPr>
              <a:t>Say the word.</a:t>
            </a:r>
          </a:p>
          <a:p>
            <a:pPr marL="342900" indent="-342900">
              <a:buFont typeface="Wingdings" pitchFamily="2" charset="2"/>
              <a:buChar char="ü"/>
            </a:pPr>
            <a:r>
              <a:rPr lang="en-US" sz="3000" dirty="0">
                <a:latin typeface="Century Gothic" panose="020B0502020202020204" pitchFamily="34" charset="0"/>
              </a:rPr>
              <a:t>Spell the word.</a:t>
            </a:r>
          </a:p>
          <a:p>
            <a:pPr marL="342900" indent="-342900">
              <a:buFont typeface="Wingdings" pitchFamily="2" charset="2"/>
              <a:buChar char="ü"/>
            </a:pPr>
            <a:r>
              <a:rPr lang="en-US" sz="3000" dirty="0">
                <a:latin typeface="Century Gothic" panose="020B0502020202020204" pitchFamily="34" charset="0"/>
              </a:rPr>
              <a:t>Write and check the word.</a:t>
            </a:r>
          </a:p>
        </p:txBody>
      </p:sp>
      <p:sp>
        <p:nvSpPr>
          <p:cNvPr id="4" name="Rectangle 3">
            <a:extLst>
              <a:ext uri="{FF2B5EF4-FFF2-40B4-BE49-F238E27FC236}">
                <a16:creationId xmlns:a16="http://schemas.microsoft.com/office/drawing/2014/main" id="{BA583DE6-C7CB-6444-99D1-9F294BE234C1}"/>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©Houghton Mifflin Harcourt Publishing Company</a:t>
            </a:r>
          </a:p>
        </p:txBody>
      </p:sp>
    </p:spTree>
    <p:extLst>
      <p:ext uri="{BB962C8B-B14F-4D97-AF65-F5344CB8AC3E}">
        <p14:creationId xmlns:p14="http://schemas.microsoft.com/office/powerpoint/2010/main" val="4272984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9262D-DB05-2E47-954F-1D77E701EEA5}"/>
              </a:ext>
            </a:extLst>
          </p:cNvPr>
          <p:cNvSpPr>
            <a:spLocks noGrp="1"/>
          </p:cNvSpPr>
          <p:nvPr>
            <p:ph type="ctrTitle" idx="4294967295"/>
          </p:nvPr>
        </p:nvSpPr>
        <p:spPr>
          <a:xfrm>
            <a:off x="329183" y="1720850"/>
            <a:ext cx="4284663" cy="2324100"/>
          </a:xfrm>
          <a:prstGeom prst="flowChartAlternateProcess">
            <a:avLst/>
          </a:prstGeom>
          <a:solidFill>
            <a:srgbClr val="5593AE"/>
          </a:solidFill>
          <a:ln>
            <a:noFill/>
          </a:ln>
        </p:spPr>
        <p:txBody>
          <a:bodyPr anchor="ctr">
            <a:normAutofit/>
          </a:bodyPr>
          <a:lstStyle/>
          <a:p>
            <a:pPr algn="ctr"/>
            <a:r>
              <a:rPr lang="en-US" sz="8000" dirty="0">
                <a:solidFill>
                  <a:schemeClr val="bg1"/>
                </a:solidFill>
                <a:latin typeface="Century Gothic" panose="020B0502020202020204" pitchFamily="34" charset="0"/>
              </a:rPr>
              <a:t>was</a:t>
            </a:r>
          </a:p>
        </p:txBody>
      </p:sp>
      <p:sp>
        <p:nvSpPr>
          <p:cNvPr id="3" name="TextBox 2">
            <a:extLst>
              <a:ext uri="{FF2B5EF4-FFF2-40B4-BE49-F238E27FC236}">
                <a16:creationId xmlns:a16="http://schemas.microsoft.com/office/drawing/2014/main" id="{6CA1EBE7-AF4E-F441-93D8-2A9CC9BCBB57}"/>
              </a:ext>
            </a:extLst>
          </p:cNvPr>
          <p:cNvSpPr txBox="1"/>
          <p:nvPr/>
        </p:nvSpPr>
        <p:spPr>
          <a:xfrm>
            <a:off x="6096000" y="1721427"/>
            <a:ext cx="4134013" cy="2862322"/>
          </a:xfrm>
          <a:prstGeom prst="rect">
            <a:avLst/>
          </a:prstGeom>
          <a:noFill/>
        </p:spPr>
        <p:txBody>
          <a:bodyPr wrap="square" rtlCol="0">
            <a:spAutoFit/>
          </a:bodyPr>
          <a:lstStyle/>
          <a:p>
            <a:r>
              <a:rPr lang="en-US" sz="3000" dirty="0">
                <a:latin typeface="Century Gothic" panose="020B0502020202020204" pitchFamily="34" charset="0"/>
              </a:rPr>
              <a:t>Follow the steps!</a:t>
            </a:r>
          </a:p>
          <a:p>
            <a:pPr marL="342900" indent="-342900">
              <a:buFont typeface="Wingdings" pitchFamily="2" charset="2"/>
              <a:buChar char="ü"/>
            </a:pPr>
            <a:r>
              <a:rPr lang="en-US" sz="3000" dirty="0">
                <a:latin typeface="Century Gothic" panose="020B0502020202020204" pitchFamily="34" charset="0"/>
              </a:rPr>
              <a:t>See the word.</a:t>
            </a:r>
          </a:p>
          <a:p>
            <a:pPr marL="342900" indent="-342900">
              <a:buFont typeface="Wingdings" pitchFamily="2" charset="2"/>
              <a:buChar char="ü"/>
            </a:pPr>
            <a:r>
              <a:rPr lang="en-US" sz="3000" dirty="0">
                <a:latin typeface="Century Gothic" panose="020B0502020202020204" pitchFamily="34" charset="0"/>
              </a:rPr>
              <a:t>Say the word.</a:t>
            </a:r>
          </a:p>
          <a:p>
            <a:pPr marL="342900" indent="-342900">
              <a:buFont typeface="Wingdings" pitchFamily="2" charset="2"/>
              <a:buChar char="ü"/>
            </a:pPr>
            <a:r>
              <a:rPr lang="en-US" sz="3000" dirty="0">
                <a:latin typeface="Century Gothic" panose="020B0502020202020204" pitchFamily="34" charset="0"/>
              </a:rPr>
              <a:t>Spell the word.</a:t>
            </a:r>
          </a:p>
          <a:p>
            <a:pPr marL="342900" indent="-342900">
              <a:buFont typeface="Wingdings" pitchFamily="2" charset="2"/>
              <a:buChar char="ü"/>
            </a:pPr>
            <a:r>
              <a:rPr lang="en-US" sz="3000" dirty="0">
                <a:latin typeface="Century Gothic" panose="020B0502020202020204" pitchFamily="34" charset="0"/>
              </a:rPr>
              <a:t>Write and check the word.</a:t>
            </a:r>
          </a:p>
        </p:txBody>
      </p:sp>
      <p:sp>
        <p:nvSpPr>
          <p:cNvPr id="4" name="Rectangle 3">
            <a:extLst>
              <a:ext uri="{FF2B5EF4-FFF2-40B4-BE49-F238E27FC236}">
                <a16:creationId xmlns:a16="http://schemas.microsoft.com/office/drawing/2014/main" id="{4116F36B-3C50-614D-B646-6988D5F3BF16}"/>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©Houghton Mifflin Harcourt Publishing Company</a:t>
            </a:r>
          </a:p>
        </p:txBody>
      </p:sp>
    </p:spTree>
    <p:extLst>
      <p:ext uri="{BB962C8B-B14F-4D97-AF65-F5344CB8AC3E}">
        <p14:creationId xmlns:p14="http://schemas.microsoft.com/office/powerpoint/2010/main" val="1537927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9262D-DB05-2E47-954F-1D77E701EEA5}"/>
              </a:ext>
            </a:extLst>
          </p:cNvPr>
          <p:cNvSpPr>
            <a:spLocks noGrp="1"/>
          </p:cNvSpPr>
          <p:nvPr>
            <p:ph type="ctrTitle" idx="4294967295"/>
          </p:nvPr>
        </p:nvSpPr>
        <p:spPr>
          <a:xfrm>
            <a:off x="426385" y="4681538"/>
            <a:ext cx="3109913" cy="1177925"/>
          </a:xfrm>
          <a:prstGeom prst="flowChartAlternateProcess">
            <a:avLst/>
          </a:prstGeom>
          <a:solidFill>
            <a:srgbClr val="5593AE"/>
          </a:solidFill>
          <a:ln>
            <a:noFill/>
          </a:ln>
        </p:spPr>
        <p:txBody>
          <a:bodyPr anchor="ctr">
            <a:normAutofit/>
          </a:bodyPr>
          <a:lstStyle/>
          <a:p>
            <a:pPr algn="ctr"/>
            <a:r>
              <a:rPr lang="en-US" sz="6000" dirty="0">
                <a:solidFill>
                  <a:schemeClr val="bg1"/>
                </a:solidFill>
                <a:latin typeface="Century Gothic" panose="020B0502020202020204" pitchFamily="34" charset="0"/>
              </a:rPr>
              <a:t>my</a:t>
            </a:r>
          </a:p>
        </p:txBody>
      </p:sp>
      <p:sp>
        <p:nvSpPr>
          <p:cNvPr id="5" name="Title 1">
            <a:extLst>
              <a:ext uri="{FF2B5EF4-FFF2-40B4-BE49-F238E27FC236}">
                <a16:creationId xmlns:a16="http://schemas.microsoft.com/office/drawing/2014/main" id="{E2C626F4-91B3-5D42-A451-D3DC87623255}"/>
              </a:ext>
            </a:extLst>
          </p:cNvPr>
          <p:cNvSpPr txBox="1">
            <a:spLocks/>
          </p:cNvSpPr>
          <p:nvPr/>
        </p:nvSpPr>
        <p:spPr>
          <a:xfrm>
            <a:off x="426385" y="1350148"/>
            <a:ext cx="3044994" cy="1254688"/>
          </a:xfrm>
          <a:prstGeom prst="flowChartAlternateProcess">
            <a:avLst/>
          </a:prstGeom>
          <a:solidFill>
            <a:srgbClr val="5593AE"/>
          </a:solidFill>
          <a:ln>
            <a:noFill/>
          </a:ln>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latin typeface="Century Gothic" panose="020B0502020202020204" pitchFamily="34" charset="0"/>
              </a:rPr>
              <a:t>a</a:t>
            </a:r>
          </a:p>
        </p:txBody>
      </p:sp>
      <p:sp>
        <p:nvSpPr>
          <p:cNvPr id="6" name="Title 1">
            <a:extLst>
              <a:ext uri="{FF2B5EF4-FFF2-40B4-BE49-F238E27FC236}">
                <a16:creationId xmlns:a16="http://schemas.microsoft.com/office/drawing/2014/main" id="{23DB75AF-21A2-4244-9CCC-290992308C2C}"/>
              </a:ext>
            </a:extLst>
          </p:cNvPr>
          <p:cNvSpPr txBox="1">
            <a:spLocks/>
          </p:cNvSpPr>
          <p:nvPr/>
        </p:nvSpPr>
        <p:spPr>
          <a:xfrm>
            <a:off x="4281425" y="1350147"/>
            <a:ext cx="3147469" cy="1254688"/>
          </a:xfrm>
          <a:prstGeom prst="flowChartAlternateProcess">
            <a:avLst/>
          </a:prstGeom>
          <a:solidFill>
            <a:srgbClr val="5593AE"/>
          </a:solidFill>
          <a:ln>
            <a:noFill/>
          </a:ln>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latin typeface="Century Gothic" panose="020B0502020202020204" pitchFamily="34" charset="0"/>
              </a:rPr>
              <a:t>first</a:t>
            </a:r>
          </a:p>
        </p:txBody>
      </p:sp>
      <p:sp>
        <p:nvSpPr>
          <p:cNvPr id="7" name="Title 1">
            <a:extLst>
              <a:ext uri="{FF2B5EF4-FFF2-40B4-BE49-F238E27FC236}">
                <a16:creationId xmlns:a16="http://schemas.microsoft.com/office/drawing/2014/main" id="{4CBD290D-963E-5E40-B529-465F7A3E02FB}"/>
              </a:ext>
            </a:extLst>
          </p:cNvPr>
          <p:cNvSpPr txBox="1">
            <a:spLocks/>
          </p:cNvSpPr>
          <p:nvPr/>
        </p:nvSpPr>
        <p:spPr>
          <a:xfrm>
            <a:off x="8168057" y="1350146"/>
            <a:ext cx="3147469" cy="1254689"/>
          </a:xfrm>
          <a:prstGeom prst="flowChartAlternateProcess">
            <a:avLst/>
          </a:prstGeom>
          <a:solidFill>
            <a:srgbClr val="5593AE"/>
          </a:solidFill>
          <a:ln>
            <a:noFill/>
          </a:ln>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latin typeface="Century Gothic" panose="020B0502020202020204" pitchFamily="34" charset="0"/>
              </a:rPr>
              <a:t>good</a:t>
            </a:r>
          </a:p>
        </p:txBody>
      </p:sp>
      <p:sp>
        <p:nvSpPr>
          <p:cNvPr id="8" name="Title 1">
            <a:extLst>
              <a:ext uri="{FF2B5EF4-FFF2-40B4-BE49-F238E27FC236}">
                <a16:creationId xmlns:a16="http://schemas.microsoft.com/office/drawing/2014/main" id="{AD035334-4091-124F-860F-5960BABAB48C}"/>
              </a:ext>
            </a:extLst>
          </p:cNvPr>
          <p:cNvSpPr txBox="1">
            <a:spLocks/>
          </p:cNvSpPr>
          <p:nvPr/>
        </p:nvSpPr>
        <p:spPr>
          <a:xfrm>
            <a:off x="426385" y="3115181"/>
            <a:ext cx="3044994" cy="1178075"/>
          </a:xfrm>
          <a:prstGeom prst="flowChartAlternateProcess">
            <a:avLst/>
          </a:prstGeom>
          <a:solidFill>
            <a:srgbClr val="5593AE"/>
          </a:solidFill>
          <a:ln>
            <a:noFill/>
          </a:ln>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latin typeface="Century Gothic" panose="020B0502020202020204" pitchFamily="34" charset="0"/>
              </a:rPr>
              <a:t>had</a:t>
            </a:r>
          </a:p>
        </p:txBody>
      </p:sp>
      <p:sp>
        <p:nvSpPr>
          <p:cNvPr id="9" name="Title 1">
            <a:extLst>
              <a:ext uri="{FF2B5EF4-FFF2-40B4-BE49-F238E27FC236}">
                <a16:creationId xmlns:a16="http://schemas.microsoft.com/office/drawing/2014/main" id="{115ED73D-1EE5-6D46-AE04-790DB8F39CB9}"/>
              </a:ext>
            </a:extLst>
          </p:cNvPr>
          <p:cNvSpPr txBox="1">
            <a:spLocks/>
          </p:cNvSpPr>
          <p:nvPr/>
        </p:nvSpPr>
        <p:spPr>
          <a:xfrm>
            <a:off x="4287388" y="3115180"/>
            <a:ext cx="3135542" cy="1178075"/>
          </a:xfrm>
          <a:prstGeom prst="flowChartAlternateProcess">
            <a:avLst/>
          </a:prstGeom>
          <a:solidFill>
            <a:srgbClr val="5593AE"/>
          </a:solidFill>
          <a:ln>
            <a:noFill/>
          </a:ln>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latin typeface="Century Gothic" panose="020B0502020202020204" pitchFamily="34" charset="0"/>
              </a:rPr>
              <a:t>he</a:t>
            </a:r>
          </a:p>
        </p:txBody>
      </p:sp>
      <p:sp>
        <p:nvSpPr>
          <p:cNvPr id="10" name="Title 1">
            <a:extLst>
              <a:ext uri="{FF2B5EF4-FFF2-40B4-BE49-F238E27FC236}">
                <a16:creationId xmlns:a16="http://schemas.microsoft.com/office/drawing/2014/main" id="{72AA03C2-6864-1C40-A0E3-EC778B060A33}"/>
              </a:ext>
            </a:extLst>
          </p:cNvPr>
          <p:cNvSpPr txBox="1">
            <a:spLocks/>
          </p:cNvSpPr>
          <p:nvPr/>
        </p:nvSpPr>
        <p:spPr>
          <a:xfrm>
            <a:off x="8168057" y="3115179"/>
            <a:ext cx="3135543" cy="1178075"/>
          </a:xfrm>
          <a:prstGeom prst="flowChartAlternateProcess">
            <a:avLst/>
          </a:prstGeom>
          <a:solidFill>
            <a:srgbClr val="5593AE"/>
          </a:solidFill>
          <a:ln>
            <a:noFill/>
          </a:ln>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latin typeface="Century" panose="02040604050505020304" pitchFamily="18" charset="0"/>
              </a:rPr>
              <a:t>I</a:t>
            </a:r>
          </a:p>
        </p:txBody>
      </p:sp>
      <p:sp>
        <p:nvSpPr>
          <p:cNvPr id="11" name="Title 1">
            <a:extLst>
              <a:ext uri="{FF2B5EF4-FFF2-40B4-BE49-F238E27FC236}">
                <a16:creationId xmlns:a16="http://schemas.microsoft.com/office/drawing/2014/main" id="{2D09F57C-E6EE-0F40-B4FC-9F53F29492A0}"/>
              </a:ext>
            </a:extLst>
          </p:cNvPr>
          <p:cNvSpPr txBox="1">
            <a:spLocks/>
          </p:cNvSpPr>
          <p:nvPr/>
        </p:nvSpPr>
        <p:spPr>
          <a:xfrm>
            <a:off x="4319242" y="4695872"/>
            <a:ext cx="3071834" cy="1178075"/>
          </a:xfrm>
          <a:prstGeom prst="flowChartAlternateProcess">
            <a:avLst/>
          </a:prstGeom>
          <a:solidFill>
            <a:srgbClr val="5593AE"/>
          </a:solidFill>
          <a:ln>
            <a:noFill/>
          </a:ln>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latin typeface="Century Gothic" panose="020B0502020202020204" pitchFamily="34" charset="0"/>
              </a:rPr>
              <a:t>was</a:t>
            </a:r>
          </a:p>
        </p:txBody>
      </p:sp>
      <p:sp>
        <p:nvSpPr>
          <p:cNvPr id="12" name="Rectangle 11">
            <a:extLst>
              <a:ext uri="{FF2B5EF4-FFF2-40B4-BE49-F238E27FC236}">
                <a16:creationId xmlns:a16="http://schemas.microsoft.com/office/drawing/2014/main" id="{5EB1C912-659C-6844-AD66-9B3781E6A326}"/>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©Houghton Mifflin Harcourt Publishing Company</a:t>
            </a:r>
          </a:p>
        </p:txBody>
      </p:sp>
    </p:spTree>
    <p:extLst>
      <p:ext uri="{BB962C8B-B14F-4D97-AF65-F5344CB8AC3E}">
        <p14:creationId xmlns:p14="http://schemas.microsoft.com/office/powerpoint/2010/main" val="2039191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9262D-DB05-2E47-954F-1D77E701EEA5}"/>
              </a:ext>
            </a:extLst>
          </p:cNvPr>
          <p:cNvSpPr>
            <a:spLocks noGrp="1"/>
          </p:cNvSpPr>
          <p:nvPr>
            <p:ph type="ctrTitle" idx="4294967295"/>
          </p:nvPr>
        </p:nvSpPr>
        <p:spPr>
          <a:xfrm>
            <a:off x="350728" y="2543175"/>
            <a:ext cx="7416909" cy="1646238"/>
          </a:xfrm>
          <a:prstGeom prst="rect">
            <a:avLst/>
          </a:prstGeom>
        </p:spPr>
        <p:txBody>
          <a:bodyPr>
            <a:normAutofit/>
          </a:bodyPr>
          <a:lstStyle/>
          <a:p>
            <a:r>
              <a:rPr lang="en-US" dirty="0">
                <a:solidFill>
                  <a:srgbClr val="5593AE"/>
                </a:solidFill>
                <a:latin typeface="Century Gothic" panose="020B0502020202020204" pitchFamily="34" charset="0"/>
              </a:rPr>
              <a:t>Let’s play with the sounds in words!</a:t>
            </a:r>
          </a:p>
        </p:txBody>
      </p:sp>
      <p:sp>
        <p:nvSpPr>
          <p:cNvPr id="3" name="Rectangle 2">
            <a:extLst>
              <a:ext uri="{FF2B5EF4-FFF2-40B4-BE49-F238E27FC236}">
                <a16:creationId xmlns:a16="http://schemas.microsoft.com/office/drawing/2014/main" id="{71AA8D58-61BA-BF40-830F-E6E37A06B40F}"/>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©Houghton Mifflin Harcourt Publishing Company</a:t>
            </a:r>
          </a:p>
        </p:txBody>
      </p:sp>
    </p:spTree>
    <p:extLst>
      <p:ext uri="{BB962C8B-B14F-4D97-AF65-F5344CB8AC3E}">
        <p14:creationId xmlns:p14="http://schemas.microsoft.com/office/powerpoint/2010/main" val="2725692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ovel, baseball, bat, player&#10;&#10;Description automatically generated">
            <a:extLst>
              <a:ext uri="{FF2B5EF4-FFF2-40B4-BE49-F238E27FC236}">
                <a16:creationId xmlns:a16="http://schemas.microsoft.com/office/drawing/2014/main" id="{890CB647-8D4B-144D-91D8-E59949198B93}"/>
              </a:ext>
            </a:extLst>
          </p:cNvPr>
          <p:cNvPicPr>
            <a:picLocks noChangeAspect="1"/>
          </p:cNvPicPr>
          <p:nvPr/>
        </p:nvPicPr>
        <p:blipFill>
          <a:blip r:embed="rId3"/>
          <a:stretch>
            <a:fillRect/>
          </a:stretch>
        </p:blipFill>
        <p:spPr>
          <a:xfrm>
            <a:off x="422059" y="1340148"/>
            <a:ext cx="3372027" cy="4442116"/>
          </a:xfrm>
          <a:prstGeom prst="rect">
            <a:avLst/>
          </a:prstGeom>
        </p:spPr>
      </p:pic>
      <p:pic>
        <p:nvPicPr>
          <p:cNvPr id="6" name="Picture 5" descr="A close up of a pencil&#10;&#10;Description automatically generated">
            <a:extLst>
              <a:ext uri="{FF2B5EF4-FFF2-40B4-BE49-F238E27FC236}">
                <a16:creationId xmlns:a16="http://schemas.microsoft.com/office/drawing/2014/main" id="{C025D9F0-834B-F44A-8A81-9D1380328764}"/>
              </a:ext>
            </a:extLst>
          </p:cNvPr>
          <p:cNvPicPr>
            <a:picLocks noChangeAspect="1"/>
          </p:cNvPicPr>
          <p:nvPr/>
        </p:nvPicPr>
        <p:blipFill>
          <a:blip r:embed="rId4"/>
          <a:stretch>
            <a:fillRect/>
          </a:stretch>
        </p:blipFill>
        <p:spPr>
          <a:xfrm>
            <a:off x="7913105" y="1340147"/>
            <a:ext cx="3372027" cy="4442116"/>
          </a:xfrm>
          <a:prstGeom prst="rect">
            <a:avLst/>
          </a:prstGeom>
        </p:spPr>
      </p:pic>
      <p:pic>
        <p:nvPicPr>
          <p:cNvPr id="9" name="Picture 8" descr="A colorful kite flying in the sky&#10;&#10;Description automatically generated">
            <a:extLst>
              <a:ext uri="{FF2B5EF4-FFF2-40B4-BE49-F238E27FC236}">
                <a16:creationId xmlns:a16="http://schemas.microsoft.com/office/drawing/2014/main" id="{0DABBE3F-3708-9B48-86DD-0F1E1EAA0987}"/>
              </a:ext>
            </a:extLst>
          </p:cNvPr>
          <p:cNvPicPr>
            <a:picLocks noChangeAspect="1"/>
          </p:cNvPicPr>
          <p:nvPr/>
        </p:nvPicPr>
        <p:blipFill>
          <a:blip r:embed="rId5"/>
          <a:stretch>
            <a:fillRect/>
          </a:stretch>
        </p:blipFill>
        <p:spPr>
          <a:xfrm>
            <a:off x="4409986" y="1340147"/>
            <a:ext cx="3372027" cy="4442118"/>
          </a:xfrm>
          <a:prstGeom prst="rect">
            <a:avLst/>
          </a:prstGeom>
        </p:spPr>
      </p:pic>
      <p:sp>
        <p:nvSpPr>
          <p:cNvPr id="10" name="Rectangle 9">
            <a:extLst>
              <a:ext uri="{FF2B5EF4-FFF2-40B4-BE49-F238E27FC236}">
                <a16:creationId xmlns:a16="http://schemas.microsoft.com/office/drawing/2014/main" id="{A161981A-D229-2A41-9F2B-803B48E4FA29}"/>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©Houghton Mifflin Harcourt Publishing Company</a:t>
            </a:r>
            <a:r>
              <a:rPr lang="en-US" sz="600" dirty="0">
                <a:latin typeface="Arial" panose="020B0604020202020204" pitchFamily="34" charset="0"/>
                <a:cs typeface="Arial" panose="020B0604020202020204" pitchFamily="34" charset="0"/>
              </a:rPr>
              <a:t> • Image: ©Corbis, ©Edward Westmacott/Shutterstock, ©Houghton Mifflin Harcourt</a:t>
            </a:r>
          </a:p>
        </p:txBody>
      </p:sp>
    </p:spTree>
    <p:extLst>
      <p:ext uri="{BB962C8B-B14F-4D97-AF65-F5344CB8AC3E}">
        <p14:creationId xmlns:p14="http://schemas.microsoft.com/office/powerpoint/2010/main" val="1911504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32C76-2B37-334F-BABF-D6745EDB2DD6}"/>
              </a:ext>
            </a:extLst>
          </p:cNvPr>
          <p:cNvSpPr>
            <a:spLocks noGrp="1"/>
          </p:cNvSpPr>
          <p:nvPr>
            <p:ph type="title"/>
          </p:nvPr>
        </p:nvSpPr>
        <p:spPr/>
        <p:txBody>
          <a:bodyPr/>
          <a:lstStyle/>
          <a:p>
            <a:r>
              <a:rPr lang="en-US" dirty="0"/>
              <a:t>Phonological Awareness</a:t>
            </a:r>
          </a:p>
        </p:txBody>
      </p:sp>
      <p:pic>
        <p:nvPicPr>
          <p:cNvPr id="5" name="Picture 4" descr="A raised index finger moves from left to right in three short movements. Then it goes back and makes a long sweep from left to right. ">
            <a:extLst>
              <a:ext uri="{FF2B5EF4-FFF2-40B4-BE49-F238E27FC236}">
                <a16:creationId xmlns:a16="http://schemas.microsoft.com/office/drawing/2014/main" id="{097C715E-8410-5C47-8FBC-DED331707394}"/>
              </a:ext>
            </a:extLst>
          </p:cNvPr>
          <p:cNvPicPr>
            <a:picLocks noChangeAspect="1"/>
          </p:cNvPicPr>
          <p:nvPr/>
        </p:nvPicPr>
        <p:blipFill>
          <a:blip r:embed="rId3"/>
          <a:srcRect/>
          <a:stretch/>
        </p:blipFill>
        <p:spPr>
          <a:xfrm>
            <a:off x="2032000" y="1403770"/>
            <a:ext cx="8128000" cy="4572000"/>
          </a:xfrm>
          <a:prstGeom prst="rect">
            <a:avLst/>
          </a:prstGeom>
        </p:spPr>
      </p:pic>
    </p:spTree>
    <p:extLst>
      <p:ext uri="{BB962C8B-B14F-4D97-AF65-F5344CB8AC3E}">
        <p14:creationId xmlns:p14="http://schemas.microsoft.com/office/powerpoint/2010/main" val="3574122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ate in front of a brick building&#10;&#10;Description automatically generated">
            <a:extLst>
              <a:ext uri="{FF2B5EF4-FFF2-40B4-BE49-F238E27FC236}">
                <a16:creationId xmlns:a16="http://schemas.microsoft.com/office/drawing/2014/main" id="{5DE8E0DD-AC8D-194E-A450-EC641353D219}"/>
              </a:ext>
            </a:extLst>
          </p:cNvPr>
          <p:cNvPicPr>
            <a:picLocks noChangeAspect="1"/>
          </p:cNvPicPr>
          <p:nvPr/>
        </p:nvPicPr>
        <p:blipFill>
          <a:blip r:embed="rId3"/>
          <a:stretch>
            <a:fillRect/>
          </a:stretch>
        </p:blipFill>
        <p:spPr>
          <a:xfrm>
            <a:off x="4003714" y="1381068"/>
            <a:ext cx="3219932" cy="4241756"/>
          </a:xfrm>
          <a:prstGeom prst="rect">
            <a:avLst/>
          </a:prstGeom>
        </p:spPr>
      </p:pic>
      <p:pic>
        <p:nvPicPr>
          <p:cNvPr id="6" name="Picture 5" descr="A picture containing game, baseball&#10;&#10;Description automatically generated">
            <a:extLst>
              <a:ext uri="{FF2B5EF4-FFF2-40B4-BE49-F238E27FC236}">
                <a16:creationId xmlns:a16="http://schemas.microsoft.com/office/drawing/2014/main" id="{29841209-3DFC-B04A-B4D9-A90BA85FD35D}"/>
              </a:ext>
            </a:extLst>
          </p:cNvPr>
          <p:cNvPicPr>
            <a:picLocks noChangeAspect="1"/>
          </p:cNvPicPr>
          <p:nvPr/>
        </p:nvPicPr>
        <p:blipFill>
          <a:blip r:embed="rId4"/>
          <a:stretch>
            <a:fillRect/>
          </a:stretch>
        </p:blipFill>
        <p:spPr>
          <a:xfrm>
            <a:off x="699715" y="1641419"/>
            <a:ext cx="2993547" cy="3943529"/>
          </a:xfrm>
          <a:prstGeom prst="rect">
            <a:avLst/>
          </a:prstGeom>
        </p:spPr>
      </p:pic>
      <p:pic>
        <p:nvPicPr>
          <p:cNvPr id="8" name="Picture 7" descr="A picture containing green, sitting, photo, colorful&#10;&#10;Description automatically generated">
            <a:extLst>
              <a:ext uri="{FF2B5EF4-FFF2-40B4-BE49-F238E27FC236}">
                <a16:creationId xmlns:a16="http://schemas.microsoft.com/office/drawing/2014/main" id="{D0318E56-562F-2E44-8291-E7ED73729105}"/>
              </a:ext>
            </a:extLst>
          </p:cNvPr>
          <p:cNvPicPr>
            <a:picLocks noChangeAspect="1"/>
          </p:cNvPicPr>
          <p:nvPr/>
        </p:nvPicPr>
        <p:blipFill>
          <a:blip r:embed="rId5"/>
          <a:stretch>
            <a:fillRect/>
          </a:stretch>
        </p:blipFill>
        <p:spPr>
          <a:xfrm>
            <a:off x="8082640" y="1381069"/>
            <a:ext cx="3219932" cy="4241756"/>
          </a:xfrm>
          <a:prstGeom prst="rect">
            <a:avLst/>
          </a:prstGeom>
        </p:spPr>
      </p:pic>
      <p:sp>
        <p:nvSpPr>
          <p:cNvPr id="9" name="Rectangle 8">
            <a:extLst>
              <a:ext uri="{FF2B5EF4-FFF2-40B4-BE49-F238E27FC236}">
                <a16:creationId xmlns:a16="http://schemas.microsoft.com/office/drawing/2014/main" id="{A71FD1B9-21C4-5344-97CD-C4872F3E43AB}"/>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©Houghton Mifflin Harcourt Publishing Company</a:t>
            </a:r>
            <a:r>
              <a:rPr lang="en-US" sz="600" dirty="0">
                <a:latin typeface="Arial" panose="020B0604020202020204" pitchFamily="34" charset="0"/>
                <a:cs typeface="Arial" panose="020B0604020202020204" pitchFamily="34" charset="0"/>
              </a:rPr>
              <a:t> • Image: ©Danny Smythe/Shutterstock, ©AC Rider/Shutterstock, ©Peter Leahy/Shutterstock</a:t>
            </a:r>
          </a:p>
          <a:p>
            <a:endParaRPr lang="en-US" sz="600" dirty="0">
              <a:solidFill>
                <a:srgbClr val="4C4E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0776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B3FA912-4D8E-7148-A8CC-19449E266336}"/>
              </a:ext>
            </a:extLst>
          </p:cNvPr>
          <p:cNvSpPr txBox="1">
            <a:spLocks/>
          </p:cNvSpPr>
          <p:nvPr/>
        </p:nvSpPr>
        <p:spPr>
          <a:xfrm>
            <a:off x="6247074" y="2299634"/>
            <a:ext cx="5226657" cy="239089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5593AE"/>
                </a:solidFill>
                <a:latin typeface="Century Gothic" panose="020B0502020202020204" pitchFamily="34" charset="0"/>
              </a:rPr>
              <a:t>Short </a:t>
            </a:r>
            <a:r>
              <a:rPr lang="en-US" sz="4900" b="1" dirty="0">
                <a:solidFill>
                  <a:srgbClr val="5593AE"/>
                </a:solidFill>
                <a:latin typeface="Century Gothic" panose="020B0502020202020204" pitchFamily="34" charset="0"/>
              </a:rPr>
              <a:t>a </a:t>
            </a:r>
            <a:r>
              <a:rPr lang="en-US" sz="4900" dirty="0">
                <a:solidFill>
                  <a:srgbClr val="5593AE"/>
                </a:solidFill>
                <a:latin typeface="Century Gothic" panose="020B0502020202020204" pitchFamily="34" charset="0"/>
              </a:rPr>
              <a:t>sound</a:t>
            </a:r>
            <a:r>
              <a:rPr lang="en-US" sz="4900" b="1" dirty="0">
                <a:solidFill>
                  <a:srgbClr val="5593AE"/>
                </a:solidFill>
                <a:latin typeface="Century Gothic" panose="020B0502020202020204" pitchFamily="34" charset="0"/>
              </a:rPr>
              <a:t> </a:t>
            </a:r>
            <a:r>
              <a:rPr lang="en-US" sz="4900" dirty="0">
                <a:solidFill>
                  <a:srgbClr val="5593AE"/>
                </a:solidFill>
                <a:latin typeface="Century Gothic" panose="020B0502020202020204" pitchFamily="34" charset="0"/>
              </a:rPr>
              <a:t>as in </a:t>
            </a:r>
            <a:r>
              <a:rPr lang="en-US" sz="4900" b="1" dirty="0">
                <a:solidFill>
                  <a:srgbClr val="5593AE"/>
                </a:solidFill>
                <a:latin typeface="Century Gothic" panose="020B0502020202020204" pitchFamily="34" charset="0"/>
              </a:rPr>
              <a:t>ALLIGATOR</a:t>
            </a:r>
          </a:p>
          <a:p>
            <a:pPr algn="l"/>
            <a:endParaRPr lang="en-US" sz="4900" b="1" dirty="0">
              <a:solidFill>
                <a:srgbClr val="5593AE"/>
              </a:solidFill>
              <a:latin typeface="Century Gothic" panose="020B0502020202020204" pitchFamily="34" charset="0"/>
            </a:endParaRPr>
          </a:p>
          <a:p>
            <a:pPr algn="l"/>
            <a:endParaRPr lang="en-US" sz="4900" b="1" dirty="0">
              <a:solidFill>
                <a:srgbClr val="5593AE"/>
              </a:solidFill>
              <a:latin typeface="Century Gothic" panose="020B0502020202020204" pitchFamily="34" charset="0"/>
            </a:endParaRPr>
          </a:p>
          <a:p>
            <a:pPr algn="l"/>
            <a:endParaRPr lang="en-US" sz="4900" b="1" dirty="0">
              <a:solidFill>
                <a:srgbClr val="5593AE"/>
              </a:solidFill>
              <a:latin typeface="Century Gothic" panose="020B0502020202020204" pitchFamily="34" charset="0"/>
            </a:endParaRPr>
          </a:p>
          <a:p>
            <a:pPr algn="l"/>
            <a:r>
              <a:rPr lang="en-US" sz="4900" u="sng" dirty="0">
                <a:solidFill>
                  <a:srgbClr val="5593AE"/>
                </a:solidFill>
                <a:latin typeface="Century Gothic" panose="020B0502020202020204" pitchFamily="34" charset="0"/>
              </a:rPr>
              <a:t>a</a:t>
            </a:r>
            <a:r>
              <a:rPr lang="en-US" sz="4900" dirty="0">
                <a:solidFill>
                  <a:srgbClr val="5593AE"/>
                </a:solidFill>
                <a:latin typeface="Century Gothic" panose="020B0502020202020204" pitchFamily="34" charset="0"/>
              </a:rPr>
              <a:t>t</a:t>
            </a:r>
          </a:p>
        </p:txBody>
      </p:sp>
      <p:pic>
        <p:nvPicPr>
          <p:cNvPr id="3" name="Picture 2">
            <a:extLst>
              <a:ext uri="{FF2B5EF4-FFF2-40B4-BE49-F238E27FC236}">
                <a16:creationId xmlns:a16="http://schemas.microsoft.com/office/drawing/2014/main" id="{7F95100D-5EF3-C44B-8B40-AA3B6EDD999E}"/>
              </a:ext>
            </a:extLst>
          </p:cNvPr>
          <p:cNvPicPr>
            <a:picLocks noChangeAspect="1"/>
          </p:cNvPicPr>
          <p:nvPr/>
        </p:nvPicPr>
        <p:blipFill>
          <a:blip r:embed="rId3"/>
          <a:stretch>
            <a:fillRect/>
          </a:stretch>
        </p:blipFill>
        <p:spPr>
          <a:xfrm>
            <a:off x="3368134" y="1071222"/>
            <a:ext cx="2515831" cy="5031662"/>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922DC1F4-E4DF-0045-88C2-0FC0ED398C4A}"/>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©Houghton Mifflin Harcourt Publishing Company</a:t>
            </a:r>
          </a:p>
        </p:txBody>
      </p:sp>
    </p:spTree>
    <p:extLst>
      <p:ext uri="{BB962C8B-B14F-4D97-AF65-F5344CB8AC3E}">
        <p14:creationId xmlns:p14="http://schemas.microsoft.com/office/powerpoint/2010/main" val="3328795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32C76-2B37-334F-BABF-D6745EDB2DD6}"/>
              </a:ext>
            </a:extLst>
          </p:cNvPr>
          <p:cNvSpPr>
            <a:spLocks noGrp="1"/>
          </p:cNvSpPr>
          <p:nvPr>
            <p:ph type="title"/>
          </p:nvPr>
        </p:nvSpPr>
        <p:spPr/>
        <p:txBody>
          <a:bodyPr/>
          <a:lstStyle/>
          <a:p>
            <a:r>
              <a:rPr lang="en-US" dirty="0"/>
              <a:t>Warm-Up Routines</a:t>
            </a:r>
          </a:p>
        </p:txBody>
      </p:sp>
      <p:pic>
        <p:nvPicPr>
          <p:cNvPr id="6" name="Picture 5" descr="A raised index finger moves upward. ">
            <a:extLst>
              <a:ext uri="{FF2B5EF4-FFF2-40B4-BE49-F238E27FC236}">
                <a16:creationId xmlns:a16="http://schemas.microsoft.com/office/drawing/2014/main" id="{9315F980-6675-E446-92B2-6C5A91A8D657}"/>
              </a:ext>
            </a:extLst>
          </p:cNvPr>
          <p:cNvPicPr>
            <a:picLocks noChangeAspect="1"/>
          </p:cNvPicPr>
          <p:nvPr/>
        </p:nvPicPr>
        <p:blipFill>
          <a:blip r:embed="rId3"/>
          <a:stretch>
            <a:fillRect/>
          </a:stretch>
        </p:blipFill>
        <p:spPr>
          <a:xfrm>
            <a:off x="2032000" y="1434250"/>
            <a:ext cx="8128000" cy="4572000"/>
          </a:xfrm>
          <a:prstGeom prst="rect">
            <a:avLst/>
          </a:prstGeom>
        </p:spPr>
      </p:pic>
    </p:spTree>
    <p:extLst>
      <p:ext uri="{BB962C8B-B14F-4D97-AF65-F5344CB8AC3E}">
        <p14:creationId xmlns:p14="http://schemas.microsoft.com/office/powerpoint/2010/main" val="2636751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B3FA912-4D8E-7148-A8CC-19449E266336}"/>
              </a:ext>
            </a:extLst>
          </p:cNvPr>
          <p:cNvSpPr txBox="1">
            <a:spLocks/>
          </p:cNvSpPr>
          <p:nvPr/>
        </p:nvSpPr>
        <p:spPr>
          <a:xfrm>
            <a:off x="6008536" y="2176308"/>
            <a:ext cx="3877336" cy="239089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5593AE"/>
                </a:solidFill>
                <a:latin typeface="Century Gothic" panose="020B0502020202020204" pitchFamily="34" charset="0"/>
              </a:rPr>
              <a:t>Sound for </a:t>
            </a:r>
            <a:r>
              <a:rPr lang="en-US" sz="4900" b="1" dirty="0">
                <a:solidFill>
                  <a:srgbClr val="5593AE"/>
                </a:solidFill>
                <a:latin typeface="Century Gothic" panose="020B0502020202020204" pitchFamily="34" charset="0"/>
              </a:rPr>
              <a:t>c </a:t>
            </a:r>
            <a:r>
              <a:rPr lang="en-US" sz="4900" dirty="0">
                <a:solidFill>
                  <a:srgbClr val="5593AE"/>
                </a:solidFill>
                <a:latin typeface="Century Gothic" panose="020B0502020202020204" pitchFamily="34" charset="0"/>
              </a:rPr>
              <a:t>as in </a:t>
            </a:r>
            <a:r>
              <a:rPr lang="en-US" sz="4900" b="1" dirty="0">
                <a:solidFill>
                  <a:srgbClr val="5593AE"/>
                </a:solidFill>
                <a:latin typeface="Century Gothic" panose="020B0502020202020204" pitchFamily="34" charset="0"/>
              </a:rPr>
              <a:t>CAT</a:t>
            </a:r>
          </a:p>
          <a:p>
            <a:pPr algn="l"/>
            <a:endParaRPr lang="en-US" sz="4900" b="1" dirty="0">
              <a:solidFill>
                <a:srgbClr val="5593AE"/>
              </a:solidFill>
              <a:latin typeface="Century Gothic" panose="020B0502020202020204" pitchFamily="34" charset="0"/>
            </a:endParaRPr>
          </a:p>
          <a:p>
            <a:pPr algn="l"/>
            <a:endParaRPr lang="en-US" sz="4900" b="1" dirty="0">
              <a:solidFill>
                <a:srgbClr val="5593AE"/>
              </a:solidFill>
              <a:latin typeface="Century Gothic" panose="020B0502020202020204" pitchFamily="34" charset="0"/>
            </a:endParaRPr>
          </a:p>
          <a:p>
            <a:pPr algn="l"/>
            <a:endParaRPr lang="en-US" sz="4900" b="1" dirty="0">
              <a:solidFill>
                <a:srgbClr val="5593AE"/>
              </a:solidFill>
              <a:latin typeface="Century Gothic" panose="020B0502020202020204" pitchFamily="34" charset="0"/>
            </a:endParaRPr>
          </a:p>
          <a:p>
            <a:pPr algn="l"/>
            <a:r>
              <a:rPr lang="en-US" sz="4900" u="sng" dirty="0">
                <a:solidFill>
                  <a:srgbClr val="5593AE"/>
                </a:solidFill>
                <a:latin typeface="Century Gothic" panose="020B0502020202020204" pitchFamily="34" charset="0"/>
              </a:rPr>
              <a:t>c</a:t>
            </a:r>
            <a:r>
              <a:rPr lang="en-US" sz="4900" dirty="0">
                <a:solidFill>
                  <a:srgbClr val="5593AE"/>
                </a:solidFill>
                <a:latin typeface="Century Gothic" panose="020B0502020202020204" pitchFamily="34" charset="0"/>
              </a:rPr>
              <a:t>at</a:t>
            </a:r>
          </a:p>
        </p:txBody>
      </p:sp>
      <p:pic>
        <p:nvPicPr>
          <p:cNvPr id="4" name="Picture 3">
            <a:extLst>
              <a:ext uri="{FF2B5EF4-FFF2-40B4-BE49-F238E27FC236}">
                <a16:creationId xmlns:a16="http://schemas.microsoft.com/office/drawing/2014/main" id="{2DDF5CCA-A637-594F-A5A2-9FD8BD4CFFF8}"/>
              </a:ext>
            </a:extLst>
          </p:cNvPr>
          <p:cNvPicPr>
            <a:picLocks noChangeAspect="1"/>
          </p:cNvPicPr>
          <p:nvPr/>
        </p:nvPicPr>
        <p:blipFill>
          <a:blip r:embed="rId3"/>
          <a:stretch>
            <a:fillRect/>
          </a:stretch>
        </p:blipFill>
        <p:spPr>
          <a:xfrm>
            <a:off x="3079172" y="1085076"/>
            <a:ext cx="2515831" cy="5031661"/>
          </a:xfrm>
          <a:prstGeom prst="rect">
            <a:avLst/>
          </a:prstGeom>
          <a:ln>
            <a:noFill/>
          </a:ln>
          <a:effectLst>
            <a:outerShdw blurRad="292100" dist="139700" dir="2700000" algn="tl" rotWithShape="0">
              <a:srgbClr val="333333">
                <a:alpha val="65000"/>
              </a:srgbClr>
            </a:outerShdw>
          </a:effectLst>
        </p:spPr>
      </p:pic>
      <p:sp>
        <p:nvSpPr>
          <p:cNvPr id="6" name="Oval 5">
            <a:extLst>
              <a:ext uri="{FF2B5EF4-FFF2-40B4-BE49-F238E27FC236}">
                <a16:creationId xmlns:a16="http://schemas.microsoft.com/office/drawing/2014/main" id="{9E3EAEE7-DC67-704F-95E2-B83F4CC806B5}"/>
              </a:ext>
            </a:extLst>
          </p:cNvPr>
          <p:cNvSpPr/>
          <p:nvPr/>
        </p:nvSpPr>
        <p:spPr>
          <a:xfrm>
            <a:off x="3419061" y="3546282"/>
            <a:ext cx="1796995" cy="691764"/>
          </a:xfrm>
          <a:prstGeom prst="ellipse">
            <a:avLst/>
          </a:prstGeom>
          <a:noFill/>
          <a:ln w="38100">
            <a:solidFill>
              <a:srgbClr val="19B7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5593AE"/>
              </a:highlight>
              <a:latin typeface="Century Gothic" panose="020B0502020202020204" pitchFamily="34" charset="0"/>
            </a:endParaRPr>
          </a:p>
        </p:txBody>
      </p:sp>
      <p:sp>
        <p:nvSpPr>
          <p:cNvPr id="5" name="Rectangle 4">
            <a:extLst>
              <a:ext uri="{FF2B5EF4-FFF2-40B4-BE49-F238E27FC236}">
                <a16:creationId xmlns:a16="http://schemas.microsoft.com/office/drawing/2014/main" id="{A9AA862E-2864-EF41-BB4C-930B7F6E1521}"/>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©Houghton Mifflin Harcourt Publishing Company</a:t>
            </a:r>
          </a:p>
        </p:txBody>
      </p:sp>
    </p:spTree>
    <p:extLst>
      <p:ext uri="{BB962C8B-B14F-4D97-AF65-F5344CB8AC3E}">
        <p14:creationId xmlns:p14="http://schemas.microsoft.com/office/powerpoint/2010/main" val="124677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00DC37-74C5-BC45-89F5-77D343940C13}"/>
              </a:ext>
            </a:extLst>
          </p:cNvPr>
          <p:cNvPicPr>
            <a:picLocks noChangeAspect="1"/>
          </p:cNvPicPr>
          <p:nvPr/>
        </p:nvPicPr>
        <p:blipFill>
          <a:blip r:embed="rId3"/>
          <a:stretch>
            <a:fillRect/>
          </a:stretch>
        </p:blipFill>
        <p:spPr>
          <a:xfrm>
            <a:off x="3144308" y="975661"/>
            <a:ext cx="2385557" cy="5078775"/>
          </a:xfrm>
          <a:prstGeom prst="rect">
            <a:avLst/>
          </a:prstGeom>
          <a:ln>
            <a:noFill/>
          </a:ln>
          <a:effectLst>
            <a:outerShdw blurRad="292100" dist="139700" dir="2700000" algn="tl" rotWithShape="0">
              <a:srgbClr val="333333">
                <a:alpha val="65000"/>
              </a:srgbClr>
            </a:outerShdw>
          </a:effectLst>
        </p:spPr>
      </p:pic>
      <p:sp>
        <p:nvSpPr>
          <p:cNvPr id="10" name="Title 1">
            <a:extLst>
              <a:ext uri="{FF2B5EF4-FFF2-40B4-BE49-F238E27FC236}">
                <a16:creationId xmlns:a16="http://schemas.microsoft.com/office/drawing/2014/main" id="{9B3FA912-4D8E-7148-A8CC-19449E266336}"/>
              </a:ext>
            </a:extLst>
          </p:cNvPr>
          <p:cNvSpPr txBox="1">
            <a:spLocks/>
          </p:cNvSpPr>
          <p:nvPr/>
        </p:nvSpPr>
        <p:spPr>
          <a:xfrm>
            <a:off x="5887626" y="2112698"/>
            <a:ext cx="4211781" cy="239089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5593AE"/>
                </a:solidFill>
                <a:latin typeface="Century Gothic" panose="020B0502020202020204" pitchFamily="34" charset="0"/>
              </a:rPr>
              <a:t>Sound for </a:t>
            </a:r>
            <a:r>
              <a:rPr lang="en-US" sz="4900" b="1" dirty="0">
                <a:solidFill>
                  <a:srgbClr val="5593AE"/>
                </a:solidFill>
                <a:latin typeface="Century Gothic" panose="020B0502020202020204" pitchFamily="34" charset="0"/>
              </a:rPr>
              <a:t>d</a:t>
            </a:r>
            <a:r>
              <a:rPr lang="en-US" sz="4900" dirty="0">
                <a:solidFill>
                  <a:srgbClr val="5593AE"/>
                </a:solidFill>
                <a:latin typeface="Century Gothic" panose="020B0502020202020204" pitchFamily="34" charset="0"/>
              </a:rPr>
              <a:t> as in </a:t>
            </a:r>
            <a:r>
              <a:rPr lang="en-US" sz="4900" b="1" dirty="0">
                <a:solidFill>
                  <a:srgbClr val="5593AE"/>
                </a:solidFill>
                <a:latin typeface="Century Gothic" panose="020B0502020202020204" pitchFamily="34" charset="0"/>
              </a:rPr>
              <a:t>DUCK</a:t>
            </a:r>
          </a:p>
          <a:p>
            <a:pPr algn="l"/>
            <a:endParaRPr lang="en-US" sz="4900" b="1" dirty="0">
              <a:solidFill>
                <a:srgbClr val="5593AE"/>
              </a:solidFill>
              <a:latin typeface="Century Gothic" panose="020B0502020202020204" pitchFamily="34" charset="0"/>
            </a:endParaRPr>
          </a:p>
          <a:p>
            <a:pPr algn="l"/>
            <a:endParaRPr lang="en-US" sz="4900" b="1" dirty="0">
              <a:solidFill>
                <a:srgbClr val="5593AE"/>
              </a:solidFill>
              <a:latin typeface="Century Gothic" panose="020B0502020202020204" pitchFamily="34" charset="0"/>
            </a:endParaRPr>
          </a:p>
          <a:p>
            <a:pPr algn="l"/>
            <a:endParaRPr lang="en-US" sz="4900" b="1" dirty="0">
              <a:solidFill>
                <a:srgbClr val="5593AE"/>
              </a:solidFill>
              <a:latin typeface="Century Gothic" panose="020B0502020202020204" pitchFamily="34" charset="0"/>
            </a:endParaRPr>
          </a:p>
          <a:p>
            <a:pPr algn="l"/>
            <a:r>
              <a:rPr lang="en-US" sz="4900" u="sng" dirty="0">
                <a:solidFill>
                  <a:srgbClr val="5593AE"/>
                </a:solidFill>
                <a:latin typeface="Century Gothic" panose="020B0502020202020204" pitchFamily="34" charset="0"/>
              </a:rPr>
              <a:t>d</a:t>
            </a:r>
            <a:r>
              <a:rPr lang="en-US" sz="4900" dirty="0">
                <a:solidFill>
                  <a:srgbClr val="5593AE"/>
                </a:solidFill>
                <a:latin typeface="Century Gothic" panose="020B0502020202020204" pitchFamily="34" charset="0"/>
              </a:rPr>
              <a:t>a</a:t>
            </a:r>
            <a:r>
              <a:rPr lang="en-US" sz="4900" u="sng" dirty="0">
                <a:solidFill>
                  <a:srgbClr val="5593AE"/>
                </a:solidFill>
                <a:latin typeface="Century Gothic" panose="020B0502020202020204" pitchFamily="34" charset="0"/>
              </a:rPr>
              <a:t>d</a:t>
            </a:r>
          </a:p>
        </p:txBody>
      </p:sp>
      <p:sp>
        <p:nvSpPr>
          <p:cNvPr id="6" name="Oval 5">
            <a:extLst>
              <a:ext uri="{FF2B5EF4-FFF2-40B4-BE49-F238E27FC236}">
                <a16:creationId xmlns:a16="http://schemas.microsoft.com/office/drawing/2014/main" id="{9E3EAEE7-DC67-704F-95E2-B83F4CC806B5}"/>
              </a:ext>
            </a:extLst>
          </p:cNvPr>
          <p:cNvSpPr/>
          <p:nvPr/>
        </p:nvSpPr>
        <p:spPr>
          <a:xfrm>
            <a:off x="3502069" y="3393570"/>
            <a:ext cx="1670034" cy="829742"/>
          </a:xfrm>
          <a:prstGeom prst="ellipse">
            <a:avLst/>
          </a:prstGeom>
          <a:noFill/>
          <a:ln w="38100">
            <a:solidFill>
              <a:srgbClr val="19B7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5593AE"/>
              </a:highlight>
              <a:latin typeface="Century Gothic" panose="020B0502020202020204" pitchFamily="34" charset="0"/>
            </a:endParaRPr>
          </a:p>
        </p:txBody>
      </p:sp>
      <p:sp>
        <p:nvSpPr>
          <p:cNvPr id="5" name="Rectangle 4">
            <a:extLst>
              <a:ext uri="{FF2B5EF4-FFF2-40B4-BE49-F238E27FC236}">
                <a16:creationId xmlns:a16="http://schemas.microsoft.com/office/drawing/2014/main" id="{20BB138F-493D-4749-B000-93114B48CBA9}"/>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©Houghton Mifflin Harcourt Publishing Company</a:t>
            </a:r>
          </a:p>
        </p:txBody>
      </p:sp>
    </p:spTree>
    <p:extLst>
      <p:ext uri="{BB962C8B-B14F-4D97-AF65-F5344CB8AC3E}">
        <p14:creationId xmlns:p14="http://schemas.microsoft.com/office/powerpoint/2010/main" val="435502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EB149F-3E03-7345-8B8B-A74D624D92E4}"/>
              </a:ext>
            </a:extLst>
          </p:cNvPr>
          <p:cNvPicPr>
            <a:picLocks noChangeAspect="1"/>
          </p:cNvPicPr>
          <p:nvPr/>
        </p:nvPicPr>
        <p:blipFill>
          <a:blip r:embed="rId3"/>
          <a:stretch>
            <a:fillRect/>
          </a:stretch>
        </p:blipFill>
        <p:spPr>
          <a:xfrm>
            <a:off x="3067393" y="975661"/>
            <a:ext cx="2539388" cy="5078775"/>
          </a:xfrm>
          <a:prstGeom prst="rect">
            <a:avLst/>
          </a:prstGeom>
          <a:ln>
            <a:noFill/>
          </a:ln>
          <a:effectLst>
            <a:outerShdw blurRad="292100" dist="139700" dir="2700000" algn="tl" rotWithShape="0">
              <a:srgbClr val="333333">
                <a:alpha val="65000"/>
              </a:srgbClr>
            </a:outerShdw>
          </a:effectLst>
        </p:spPr>
      </p:pic>
      <p:sp>
        <p:nvSpPr>
          <p:cNvPr id="10" name="Title 1">
            <a:extLst>
              <a:ext uri="{FF2B5EF4-FFF2-40B4-BE49-F238E27FC236}">
                <a16:creationId xmlns:a16="http://schemas.microsoft.com/office/drawing/2014/main" id="{9B3FA912-4D8E-7148-A8CC-19449E266336}"/>
              </a:ext>
            </a:extLst>
          </p:cNvPr>
          <p:cNvSpPr txBox="1">
            <a:spLocks/>
          </p:cNvSpPr>
          <p:nvPr/>
        </p:nvSpPr>
        <p:spPr>
          <a:xfrm>
            <a:off x="5952878" y="2319599"/>
            <a:ext cx="4239490" cy="239089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5593AE"/>
                </a:solidFill>
                <a:latin typeface="Century Gothic" panose="020B0502020202020204" pitchFamily="34" charset="0"/>
              </a:rPr>
              <a:t>Sound for </a:t>
            </a:r>
            <a:r>
              <a:rPr lang="en-US" sz="4900" b="1" dirty="0">
                <a:solidFill>
                  <a:srgbClr val="5593AE"/>
                </a:solidFill>
                <a:latin typeface="Century Gothic" panose="020B0502020202020204" pitchFamily="34" charset="0"/>
              </a:rPr>
              <a:t>n</a:t>
            </a:r>
            <a:r>
              <a:rPr lang="en-US" sz="4900" dirty="0">
                <a:solidFill>
                  <a:srgbClr val="5593AE"/>
                </a:solidFill>
                <a:latin typeface="Century Gothic" panose="020B0502020202020204" pitchFamily="34" charset="0"/>
              </a:rPr>
              <a:t> as in </a:t>
            </a:r>
            <a:r>
              <a:rPr lang="en-US" sz="4900" b="1" dirty="0">
                <a:solidFill>
                  <a:srgbClr val="5593AE"/>
                </a:solidFill>
                <a:latin typeface="Century Gothic" panose="020B0502020202020204" pitchFamily="34" charset="0"/>
              </a:rPr>
              <a:t>NEST</a:t>
            </a:r>
          </a:p>
          <a:p>
            <a:pPr algn="l"/>
            <a:endParaRPr lang="en-US" sz="4900" b="1" dirty="0">
              <a:solidFill>
                <a:srgbClr val="5593AE"/>
              </a:solidFill>
              <a:latin typeface="Century Gothic" panose="020B0502020202020204" pitchFamily="34" charset="0"/>
            </a:endParaRPr>
          </a:p>
          <a:p>
            <a:pPr algn="l"/>
            <a:endParaRPr lang="en-US" sz="4900" b="1" dirty="0">
              <a:solidFill>
                <a:srgbClr val="5593AE"/>
              </a:solidFill>
              <a:latin typeface="Century Gothic" panose="020B0502020202020204" pitchFamily="34" charset="0"/>
            </a:endParaRPr>
          </a:p>
          <a:p>
            <a:pPr algn="l"/>
            <a:endParaRPr lang="en-US" sz="4900" b="1" dirty="0">
              <a:solidFill>
                <a:srgbClr val="5593AE"/>
              </a:solidFill>
              <a:latin typeface="Century Gothic" panose="020B0502020202020204" pitchFamily="34" charset="0"/>
            </a:endParaRPr>
          </a:p>
          <a:p>
            <a:pPr algn="l"/>
            <a:r>
              <a:rPr lang="en-US" sz="4900" u="sng" dirty="0">
                <a:solidFill>
                  <a:srgbClr val="5593AE"/>
                </a:solidFill>
                <a:latin typeface="Century Gothic" panose="020B0502020202020204" pitchFamily="34" charset="0"/>
              </a:rPr>
              <a:t>N</a:t>
            </a:r>
            <a:r>
              <a:rPr lang="en-US" sz="4900" dirty="0">
                <a:solidFill>
                  <a:srgbClr val="5593AE"/>
                </a:solidFill>
                <a:latin typeface="Century Gothic" panose="020B0502020202020204" pitchFamily="34" charset="0"/>
              </a:rPr>
              <a:t>a</a:t>
            </a:r>
            <a:r>
              <a:rPr lang="en-US" sz="4900" u="sng" dirty="0">
                <a:solidFill>
                  <a:srgbClr val="5593AE"/>
                </a:solidFill>
                <a:latin typeface="Century Gothic" panose="020B0502020202020204" pitchFamily="34" charset="0"/>
              </a:rPr>
              <a:t>n</a:t>
            </a:r>
          </a:p>
        </p:txBody>
      </p:sp>
      <p:sp>
        <p:nvSpPr>
          <p:cNvPr id="6" name="Oval 5">
            <a:extLst>
              <a:ext uri="{FF2B5EF4-FFF2-40B4-BE49-F238E27FC236}">
                <a16:creationId xmlns:a16="http://schemas.microsoft.com/office/drawing/2014/main" id="{9E3EAEE7-DC67-704F-95E2-B83F4CC806B5}"/>
              </a:ext>
            </a:extLst>
          </p:cNvPr>
          <p:cNvSpPr/>
          <p:nvPr/>
        </p:nvSpPr>
        <p:spPr>
          <a:xfrm>
            <a:off x="3562184" y="3515048"/>
            <a:ext cx="1574359" cy="945264"/>
          </a:xfrm>
          <a:prstGeom prst="ellipse">
            <a:avLst/>
          </a:prstGeom>
          <a:noFill/>
          <a:ln w="38100">
            <a:solidFill>
              <a:srgbClr val="19B7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5593AE"/>
              </a:highlight>
              <a:latin typeface="Century Gothic" panose="020B0502020202020204" pitchFamily="34" charset="0"/>
            </a:endParaRPr>
          </a:p>
        </p:txBody>
      </p:sp>
      <p:sp>
        <p:nvSpPr>
          <p:cNvPr id="5" name="Rectangle 4">
            <a:extLst>
              <a:ext uri="{FF2B5EF4-FFF2-40B4-BE49-F238E27FC236}">
                <a16:creationId xmlns:a16="http://schemas.microsoft.com/office/drawing/2014/main" id="{2B8879DB-893C-0B48-94C2-B39574594561}"/>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©Houghton Mifflin Harcourt Publishing Company</a:t>
            </a:r>
          </a:p>
        </p:txBody>
      </p:sp>
    </p:spTree>
    <p:extLst>
      <p:ext uri="{BB962C8B-B14F-4D97-AF65-F5344CB8AC3E}">
        <p14:creationId xmlns:p14="http://schemas.microsoft.com/office/powerpoint/2010/main" val="53027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B3FA912-4D8E-7148-A8CC-19449E266336}"/>
              </a:ext>
            </a:extLst>
          </p:cNvPr>
          <p:cNvSpPr txBox="1">
            <a:spLocks/>
          </p:cNvSpPr>
          <p:nvPr/>
        </p:nvSpPr>
        <p:spPr>
          <a:xfrm>
            <a:off x="6016488" y="2299634"/>
            <a:ext cx="5008070" cy="239089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5593AE"/>
                </a:solidFill>
                <a:latin typeface="Century Gothic" panose="020B0502020202020204" pitchFamily="34" charset="0"/>
              </a:rPr>
              <a:t>Sound for </a:t>
            </a:r>
            <a:r>
              <a:rPr lang="en-US" sz="4900" b="1" dirty="0">
                <a:solidFill>
                  <a:srgbClr val="5593AE"/>
                </a:solidFill>
                <a:latin typeface="Century Gothic" panose="020B0502020202020204" pitchFamily="34" charset="0"/>
              </a:rPr>
              <a:t>p </a:t>
            </a:r>
            <a:r>
              <a:rPr lang="en-US" sz="4900" dirty="0">
                <a:solidFill>
                  <a:srgbClr val="5593AE"/>
                </a:solidFill>
                <a:latin typeface="Century Gothic" panose="020B0502020202020204" pitchFamily="34" charset="0"/>
              </a:rPr>
              <a:t>as in </a:t>
            </a:r>
            <a:r>
              <a:rPr lang="en-US" sz="4900" b="1" dirty="0">
                <a:solidFill>
                  <a:srgbClr val="5593AE"/>
                </a:solidFill>
                <a:latin typeface="Century Gothic" panose="020B0502020202020204" pitchFamily="34" charset="0"/>
              </a:rPr>
              <a:t>PORCUPINE</a:t>
            </a:r>
          </a:p>
          <a:p>
            <a:pPr algn="l"/>
            <a:endParaRPr lang="en-US" sz="4900" b="1" dirty="0">
              <a:solidFill>
                <a:srgbClr val="5593AE"/>
              </a:solidFill>
              <a:latin typeface="Century Gothic" panose="020B0502020202020204" pitchFamily="34" charset="0"/>
            </a:endParaRPr>
          </a:p>
          <a:p>
            <a:pPr algn="l"/>
            <a:endParaRPr lang="en-US" sz="4900" b="1" dirty="0">
              <a:solidFill>
                <a:srgbClr val="5593AE"/>
              </a:solidFill>
              <a:latin typeface="Century Gothic" panose="020B0502020202020204" pitchFamily="34" charset="0"/>
            </a:endParaRPr>
          </a:p>
          <a:p>
            <a:pPr algn="l"/>
            <a:endParaRPr lang="en-US" sz="4900" b="1" dirty="0">
              <a:solidFill>
                <a:srgbClr val="5593AE"/>
              </a:solidFill>
              <a:latin typeface="Century Gothic" panose="020B0502020202020204" pitchFamily="34" charset="0"/>
            </a:endParaRPr>
          </a:p>
          <a:p>
            <a:pPr algn="l"/>
            <a:r>
              <a:rPr lang="en-US" sz="5400" u="sng" dirty="0">
                <a:solidFill>
                  <a:srgbClr val="5593AE"/>
                </a:solidFill>
                <a:latin typeface="Century Gothic" panose="020B0502020202020204" pitchFamily="34" charset="0"/>
              </a:rPr>
              <a:t>p</a:t>
            </a:r>
            <a:r>
              <a:rPr lang="en-US" sz="5400" dirty="0">
                <a:solidFill>
                  <a:srgbClr val="5593AE"/>
                </a:solidFill>
                <a:latin typeface="Century Gothic" panose="020B0502020202020204" pitchFamily="34" charset="0"/>
              </a:rPr>
              <a:t>an</a:t>
            </a:r>
            <a:endParaRPr lang="en-US" sz="4900" b="1" dirty="0">
              <a:solidFill>
                <a:srgbClr val="5593AE"/>
              </a:solidFill>
              <a:latin typeface="Century Gothic" panose="020B0502020202020204" pitchFamily="34" charset="0"/>
            </a:endParaRPr>
          </a:p>
        </p:txBody>
      </p:sp>
      <p:pic>
        <p:nvPicPr>
          <p:cNvPr id="3" name="Picture 2">
            <a:extLst>
              <a:ext uri="{FF2B5EF4-FFF2-40B4-BE49-F238E27FC236}">
                <a16:creationId xmlns:a16="http://schemas.microsoft.com/office/drawing/2014/main" id="{B305BF95-DB3A-864B-9A07-C9C05A86CE13}"/>
              </a:ext>
            </a:extLst>
          </p:cNvPr>
          <p:cNvPicPr>
            <a:picLocks noChangeAspect="1"/>
          </p:cNvPicPr>
          <p:nvPr/>
        </p:nvPicPr>
        <p:blipFill>
          <a:blip r:embed="rId3"/>
          <a:stretch>
            <a:fillRect/>
          </a:stretch>
        </p:blipFill>
        <p:spPr>
          <a:xfrm>
            <a:off x="3009900" y="975661"/>
            <a:ext cx="2539388" cy="5078776"/>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3DC02BDE-1346-EF48-904C-6F97AFCFCEAE}"/>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©Houghton Mifflin Harcourt Publishing Company</a:t>
            </a:r>
          </a:p>
        </p:txBody>
      </p:sp>
    </p:spTree>
    <p:extLst>
      <p:ext uri="{BB962C8B-B14F-4D97-AF65-F5344CB8AC3E}">
        <p14:creationId xmlns:p14="http://schemas.microsoft.com/office/powerpoint/2010/main" val="3305791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651BFCFE-14F7-A04E-91DD-7B3DE9EA9CDC}"/>
              </a:ext>
            </a:extLst>
          </p:cNvPr>
          <p:cNvSpPr txBox="1"/>
          <p:nvPr/>
        </p:nvSpPr>
        <p:spPr>
          <a:xfrm>
            <a:off x="4425485" y="1607459"/>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n</a:t>
            </a:r>
            <a:endParaRPr lang="en-US" sz="4800" b="1" dirty="0">
              <a:latin typeface="Century Gothic" panose="020B0502020202020204" pitchFamily="34" charset="0"/>
            </a:endParaRPr>
          </a:p>
        </p:txBody>
      </p:sp>
      <p:sp>
        <p:nvSpPr>
          <p:cNvPr id="20" name="TextBox 19">
            <a:extLst>
              <a:ext uri="{FF2B5EF4-FFF2-40B4-BE49-F238E27FC236}">
                <a16:creationId xmlns:a16="http://schemas.microsoft.com/office/drawing/2014/main" id="{BDCCCAD9-EF7B-904D-AA7F-A51D548387A7}"/>
              </a:ext>
            </a:extLst>
          </p:cNvPr>
          <p:cNvSpPr txBox="1"/>
          <p:nvPr/>
        </p:nvSpPr>
        <p:spPr>
          <a:xfrm>
            <a:off x="5727946" y="1607459"/>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a</a:t>
            </a:r>
            <a:endParaRPr lang="en-US" sz="4800" b="1" dirty="0">
              <a:latin typeface="Century Gothic" panose="020B0502020202020204" pitchFamily="34" charset="0"/>
            </a:endParaRPr>
          </a:p>
        </p:txBody>
      </p:sp>
      <p:sp>
        <p:nvSpPr>
          <p:cNvPr id="2" name="TextBox 1">
            <a:extLst>
              <a:ext uri="{FF2B5EF4-FFF2-40B4-BE49-F238E27FC236}">
                <a16:creationId xmlns:a16="http://schemas.microsoft.com/office/drawing/2014/main" id="{EA604FAA-8410-E24F-9F3C-3DB39E5B8E0C}"/>
              </a:ext>
            </a:extLst>
          </p:cNvPr>
          <p:cNvSpPr txBox="1"/>
          <p:nvPr/>
        </p:nvSpPr>
        <p:spPr>
          <a:xfrm>
            <a:off x="3197590" y="1740215"/>
            <a:ext cx="757238" cy="830997"/>
          </a:xfrm>
          <a:prstGeom prst="rect">
            <a:avLst/>
          </a:prstGeom>
          <a:noFill/>
        </p:spPr>
        <p:txBody>
          <a:bodyPr wrap="square" rtlCol="0">
            <a:spAutoFit/>
          </a:bodyPr>
          <a:lstStyle/>
          <a:p>
            <a:r>
              <a:rPr lang="en-US" sz="4800" dirty="0">
                <a:latin typeface="Century Gothic" panose="020B0502020202020204" pitchFamily="34" charset="0"/>
              </a:rPr>
              <a:t>1.</a:t>
            </a:r>
          </a:p>
        </p:txBody>
      </p:sp>
      <p:sp>
        <p:nvSpPr>
          <p:cNvPr id="18" name="Rectangle 17">
            <a:extLst>
              <a:ext uri="{FF2B5EF4-FFF2-40B4-BE49-F238E27FC236}">
                <a16:creationId xmlns:a16="http://schemas.microsoft.com/office/drawing/2014/main" id="{751D615E-2438-CD49-BBCA-F7809F89E6AC}"/>
              </a:ext>
            </a:extLst>
          </p:cNvPr>
          <p:cNvSpPr/>
          <p:nvPr/>
        </p:nvSpPr>
        <p:spPr>
          <a:xfrm>
            <a:off x="288379" y="1110497"/>
            <a:ext cx="2210029" cy="1569660"/>
          </a:xfrm>
          <a:prstGeom prst="rect">
            <a:avLst/>
          </a:prstGeom>
        </p:spPr>
        <p:txBody>
          <a:bodyPr wrap="square">
            <a:spAutoFit/>
          </a:bodyPr>
          <a:lstStyle/>
          <a:p>
            <a:r>
              <a:rPr lang="en-US" sz="4800" dirty="0">
                <a:solidFill>
                  <a:srgbClr val="5593AE"/>
                </a:solidFill>
                <a:latin typeface="Century Gothic" panose="020B0502020202020204" pitchFamily="34" charset="0"/>
              </a:rPr>
              <a:t>Let’s Blend!</a:t>
            </a:r>
            <a:endParaRPr lang="en-US" sz="4800" u="sng" dirty="0">
              <a:solidFill>
                <a:srgbClr val="5593AE"/>
              </a:solidFill>
              <a:latin typeface="Century Gothic" panose="020B0502020202020204" pitchFamily="34" charset="0"/>
            </a:endParaRPr>
          </a:p>
        </p:txBody>
      </p:sp>
      <p:sp>
        <p:nvSpPr>
          <p:cNvPr id="23" name="TextBox 22">
            <a:extLst>
              <a:ext uri="{FF2B5EF4-FFF2-40B4-BE49-F238E27FC236}">
                <a16:creationId xmlns:a16="http://schemas.microsoft.com/office/drawing/2014/main" id="{B9294B23-3013-374D-B192-E9467E4B35C8}"/>
              </a:ext>
            </a:extLst>
          </p:cNvPr>
          <p:cNvSpPr txBox="1"/>
          <p:nvPr/>
        </p:nvSpPr>
        <p:spPr>
          <a:xfrm>
            <a:off x="7104973" y="1607459"/>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p</a:t>
            </a:r>
            <a:endParaRPr lang="en-US" sz="4800" b="1" dirty="0">
              <a:latin typeface="Century Gothic" panose="020B0502020202020204" pitchFamily="34" charset="0"/>
            </a:endParaRPr>
          </a:p>
        </p:txBody>
      </p:sp>
      <p:sp>
        <p:nvSpPr>
          <p:cNvPr id="7" name="Rectangle 6">
            <a:extLst>
              <a:ext uri="{FF2B5EF4-FFF2-40B4-BE49-F238E27FC236}">
                <a16:creationId xmlns:a16="http://schemas.microsoft.com/office/drawing/2014/main" id="{C4A61080-BEE6-8245-AC1E-C90FBBF944CC}"/>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©Houghton Mifflin Harcourt Publishing Company</a:t>
            </a:r>
          </a:p>
        </p:txBody>
      </p:sp>
    </p:spTree>
    <p:extLst>
      <p:ext uri="{BB962C8B-B14F-4D97-AF65-F5344CB8AC3E}">
        <p14:creationId xmlns:p14="http://schemas.microsoft.com/office/powerpoint/2010/main" val="4021892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651BFCFE-14F7-A04E-91DD-7B3DE9EA9CDC}"/>
              </a:ext>
            </a:extLst>
          </p:cNvPr>
          <p:cNvSpPr txBox="1"/>
          <p:nvPr/>
        </p:nvSpPr>
        <p:spPr>
          <a:xfrm>
            <a:off x="4425485" y="1607459"/>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n</a:t>
            </a:r>
            <a:endParaRPr lang="en-US" sz="4800" b="1" dirty="0">
              <a:latin typeface="Century Gothic" panose="020B0502020202020204" pitchFamily="34" charset="0"/>
            </a:endParaRPr>
          </a:p>
        </p:txBody>
      </p:sp>
      <p:sp>
        <p:nvSpPr>
          <p:cNvPr id="20" name="TextBox 19">
            <a:extLst>
              <a:ext uri="{FF2B5EF4-FFF2-40B4-BE49-F238E27FC236}">
                <a16:creationId xmlns:a16="http://schemas.microsoft.com/office/drawing/2014/main" id="{BDCCCAD9-EF7B-904D-AA7F-A51D548387A7}"/>
              </a:ext>
            </a:extLst>
          </p:cNvPr>
          <p:cNvSpPr txBox="1"/>
          <p:nvPr/>
        </p:nvSpPr>
        <p:spPr>
          <a:xfrm>
            <a:off x="5727946" y="1607459"/>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a</a:t>
            </a:r>
            <a:endParaRPr lang="en-US" sz="4800" b="1" dirty="0">
              <a:latin typeface="Century Gothic" panose="020B0502020202020204" pitchFamily="34" charset="0"/>
            </a:endParaRPr>
          </a:p>
        </p:txBody>
      </p:sp>
      <p:sp>
        <p:nvSpPr>
          <p:cNvPr id="21" name="TextBox 20">
            <a:extLst>
              <a:ext uri="{FF2B5EF4-FFF2-40B4-BE49-F238E27FC236}">
                <a16:creationId xmlns:a16="http://schemas.microsoft.com/office/drawing/2014/main" id="{8E064018-99F9-8440-8F1C-8BE185991D27}"/>
              </a:ext>
            </a:extLst>
          </p:cNvPr>
          <p:cNvSpPr txBox="1"/>
          <p:nvPr/>
        </p:nvSpPr>
        <p:spPr>
          <a:xfrm>
            <a:off x="7104973" y="1607459"/>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p</a:t>
            </a:r>
            <a:endParaRPr lang="en-US" sz="4800" b="1" dirty="0">
              <a:latin typeface="Century Gothic" panose="020B0502020202020204" pitchFamily="34" charset="0"/>
            </a:endParaRPr>
          </a:p>
        </p:txBody>
      </p:sp>
      <p:sp>
        <p:nvSpPr>
          <p:cNvPr id="23" name="TextBox 22">
            <a:extLst>
              <a:ext uri="{FF2B5EF4-FFF2-40B4-BE49-F238E27FC236}">
                <a16:creationId xmlns:a16="http://schemas.microsoft.com/office/drawing/2014/main" id="{CBA1540B-0BA7-8D4E-8807-07E7B6DBDB71}"/>
              </a:ext>
            </a:extLst>
          </p:cNvPr>
          <p:cNvSpPr txBox="1"/>
          <p:nvPr/>
        </p:nvSpPr>
        <p:spPr>
          <a:xfrm>
            <a:off x="4412008" y="2928054"/>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n</a:t>
            </a:r>
            <a:endParaRPr lang="en-US" sz="4800" b="1" dirty="0">
              <a:latin typeface="Century Gothic" panose="020B0502020202020204" pitchFamily="34" charset="0"/>
            </a:endParaRPr>
          </a:p>
        </p:txBody>
      </p:sp>
      <p:sp>
        <p:nvSpPr>
          <p:cNvPr id="24" name="TextBox 23">
            <a:extLst>
              <a:ext uri="{FF2B5EF4-FFF2-40B4-BE49-F238E27FC236}">
                <a16:creationId xmlns:a16="http://schemas.microsoft.com/office/drawing/2014/main" id="{61342EB2-B047-9D41-980A-F950047207E7}"/>
              </a:ext>
            </a:extLst>
          </p:cNvPr>
          <p:cNvSpPr txBox="1"/>
          <p:nvPr/>
        </p:nvSpPr>
        <p:spPr>
          <a:xfrm>
            <a:off x="5286130" y="2927473"/>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a</a:t>
            </a:r>
            <a:endParaRPr lang="en-US" sz="4800" b="1" dirty="0">
              <a:latin typeface="Century Gothic" panose="020B0502020202020204" pitchFamily="34" charset="0"/>
            </a:endParaRPr>
          </a:p>
        </p:txBody>
      </p:sp>
      <p:sp>
        <p:nvSpPr>
          <p:cNvPr id="25" name="TextBox 24">
            <a:extLst>
              <a:ext uri="{FF2B5EF4-FFF2-40B4-BE49-F238E27FC236}">
                <a16:creationId xmlns:a16="http://schemas.microsoft.com/office/drawing/2014/main" id="{33597996-E0E6-244A-9D36-E20BA986A6FD}"/>
              </a:ext>
            </a:extLst>
          </p:cNvPr>
          <p:cNvSpPr txBox="1"/>
          <p:nvPr/>
        </p:nvSpPr>
        <p:spPr>
          <a:xfrm>
            <a:off x="7104973" y="2927472"/>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p</a:t>
            </a:r>
            <a:endParaRPr lang="en-US" sz="4800" b="1" dirty="0">
              <a:latin typeface="Century Gothic" panose="020B0502020202020204" pitchFamily="34" charset="0"/>
            </a:endParaRPr>
          </a:p>
        </p:txBody>
      </p:sp>
      <p:sp>
        <p:nvSpPr>
          <p:cNvPr id="2" name="TextBox 1">
            <a:extLst>
              <a:ext uri="{FF2B5EF4-FFF2-40B4-BE49-F238E27FC236}">
                <a16:creationId xmlns:a16="http://schemas.microsoft.com/office/drawing/2014/main" id="{EA604FAA-8410-E24F-9F3C-3DB39E5B8E0C}"/>
              </a:ext>
            </a:extLst>
          </p:cNvPr>
          <p:cNvSpPr txBox="1"/>
          <p:nvPr/>
        </p:nvSpPr>
        <p:spPr>
          <a:xfrm>
            <a:off x="3206062" y="1638847"/>
            <a:ext cx="757238" cy="830997"/>
          </a:xfrm>
          <a:prstGeom prst="rect">
            <a:avLst/>
          </a:prstGeom>
          <a:noFill/>
        </p:spPr>
        <p:txBody>
          <a:bodyPr wrap="square" rtlCol="0">
            <a:spAutoFit/>
          </a:bodyPr>
          <a:lstStyle/>
          <a:p>
            <a:r>
              <a:rPr lang="en-US" sz="4800" dirty="0">
                <a:latin typeface="Century Gothic" panose="020B0502020202020204" pitchFamily="34" charset="0"/>
              </a:rPr>
              <a:t>1.</a:t>
            </a:r>
          </a:p>
        </p:txBody>
      </p:sp>
      <p:sp>
        <p:nvSpPr>
          <p:cNvPr id="31" name="TextBox 30">
            <a:extLst>
              <a:ext uri="{FF2B5EF4-FFF2-40B4-BE49-F238E27FC236}">
                <a16:creationId xmlns:a16="http://schemas.microsoft.com/office/drawing/2014/main" id="{45C539D4-C89E-9C4B-9C82-85A34A6BD3E6}"/>
              </a:ext>
            </a:extLst>
          </p:cNvPr>
          <p:cNvSpPr txBox="1"/>
          <p:nvPr/>
        </p:nvSpPr>
        <p:spPr>
          <a:xfrm>
            <a:off x="3206062" y="3013501"/>
            <a:ext cx="757238" cy="830997"/>
          </a:xfrm>
          <a:prstGeom prst="rect">
            <a:avLst/>
          </a:prstGeom>
          <a:noFill/>
        </p:spPr>
        <p:txBody>
          <a:bodyPr wrap="square" rtlCol="0">
            <a:spAutoFit/>
          </a:bodyPr>
          <a:lstStyle/>
          <a:p>
            <a:r>
              <a:rPr lang="en-US" sz="4800" dirty="0">
                <a:latin typeface="Century Gothic" panose="020B0502020202020204" pitchFamily="34" charset="0"/>
              </a:rPr>
              <a:t>2.</a:t>
            </a:r>
          </a:p>
        </p:txBody>
      </p:sp>
      <p:cxnSp>
        <p:nvCxnSpPr>
          <p:cNvPr id="5" name="Straight Arrow Connector 4">
            <a:extLst>
              <a:ext uri="{FF2B5EF4-FFF2-40B4-BE49-F238E27FC236}">
                <a16:creationId xmlns:a16="http://schemas.microsoft.com/office/drawing/2014/main" id="{25645BBE-704F-E549-ACFE-26286F70E4B0}"/>
              </a:ext>
            </a:extLst>
          </p:cNvPr>
          <p:cNvCxnSpPr>
            <a:cxnSpLocks/>
          </p:cNvCxnSpPr>
          <p:nvPr/>
        </p:nvCxnSpPr>
        <p:spPr>
          <a:xfrm>
            <a:off x="4425485" y="3931062"/>
            <a:ext cx="152965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EDB72197-C1BF-494B-851C-1FF1543C5870}"/>
              </a:ext>
            </a:extLst>
          </p:cNvPr>
          <p:cNvSpPr/>
          <p:nvPr/>
        </p:nvSpPr>
        <p:spPr>
          <a:xfrm>
            <a:off x="288379" y="1110497"/>
            <a:ext cx="2210029" cy="1569660"/>
          </a:xfrm>
          <a:prstGeom prst="rect">
            <a:avLst/>
          </a:prstGeom>
        </p:spPr>
        <p:txBody>
          <a:bodyPr wrap="square">
            <a:spAutoFit/>
          </a:bodyPr>
          <a:lstStyle/>
          <a:p>
            <a:r>
              <a:rPr lang="en-US" sz="4800" dirty="0">
                <a:solidFill>
                  <a:srgbClr val="5593AE"/>
                </a:solidFill>
                <a:latin typeface="Century Gothic" panose="020B0502020202020204" pitchFamily="34" charset="0"/>
              </a:rPr>
              <a:t>Let’s Blend!</a:t>
            </a:r>
            <a:endParaRPr lang="en-US" sz="4800" u="sng" dirty="0">
              <a:solidFill>
                <a:srgbClr val="5593AE"/>
              </a:solidFill>
              <a:latin typeface="Century Gothic" panose="020B0502020202020204" pitchFamily="34" charset="0"/>
            </a:endParaRPr>
          </a:p>
        </p:txBody>
      </p:sp>
      <p:sp>
        <p:nvSpPr>
          <p:cNvPr id="12" name="Rectangle 11">
            <a:extLst>
              <a:ext uri="{FF2B5EF4-FFF2-40B4-BE49-F238E27FC236}">
                <a16:creationId xmlns:a16="http://schemas.microsoft.com/office/drawing/2014/main" id="{5F6FB4B5-B4BB-A640-A0BD-48E3E64B33A2}"/>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©Houghton Mifflin Harcourt Publishing Company</a:t>
            </a:r>
          </a:p>
        </p:txBody>
      </p:sp>
    </p:spTree>
    <p:extLst>
      <p:ext uri="{BB962C8B-B14F-4D97-AF65-F5344CB8AC3E}">
        <p14:creationId xmlns:p14="http://schemas.microsoft.com/office/powerpoint/2010/main" val="1706509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651BFCFE-14F7-A04E-91DD-7B3DE9EA9CDC}"/>
              </a:ext>
            </a:extLst>
          </p:cNvPr>
          <p:cNvSpPr txBox="1"/>
          <p:nvPr/>
        </p:nvSpPr>
        <p:spPr>
          <a:xfrm>
            <a:off x="4425485" y="1607459"/>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n</a:t>
            </a:r>
            <a:endParaRPr lang="en-US" sz="4800" b="1" dirty="0">
              <a:latin typeface="Century Gothic" panose="020B0502020202020204" pitchFamily="34" charset="0"/>
            </a:endParaRPr>
          </a:p>
        </p:txBody>
      </p:sp>
      <p:sp>
        <p:nvSpPr>
          <p:cNvPr id="20" name="TextBox 19">
            <a:extLst>
              <a:ext uri="{FF2B5EF4-FFF2-40B4-BE49-F238E27FC236}">
                <a16:creationId xmlns:a16="http://schemas.microsoft.com/office/drawing/2014/main" id="{BDCCCAD9-EF7B-904D-AA7F-A51D548387A7}"/>
              </a:ext>
            </a:extLst>
          </p:cNvPr>
          <p:cNvSpPr txBox="1"/>
          <p:nvPr/>
        </p:nvSpPr>
        <p:spPr>
          <a:xfrm>
            <a:off x="5727946" y="1607459"/>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a</a:t>
            </a:r>
            <a:endParaRPr lang="en-US" sz="4800" b="1" dirty="0">
              <a:latin typeface="Century Gothic" panose="020B0502020202020204" pitchFamily="34" charset="0"/>
            </a:endParaRPr>
          </a:p>
        </p:txBody>
      </p:sp>
      <p:sp>
        <p:nvSpPr>
          <p:cNvPr id="21" name="TextBox 20">
            <a:extLst>
              <a:ext uri="{FF2B5EF4-FFF2-40B4-BE49-F238E27FC236}">
                <a16:creationId xmlns:a16="http://schemas.microsoft.com/office/drawing/2014/main" id="{8E064018-99F9-8440-8F1C-8BE185991D27}"/>
              </a:ext>
            </a:extLst>
          </p:cNvPr>
          <p:cNvSpPr txBox="1"/>
          <p:nvPr/>
        </p:nvSpPr>
        <p:spPr>
          <a:xfrm>
            <a:off x="7104973" y="1607459"/>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p</a:t>
            </a:r>
            <a:endParaRPr lang="en-US" sz="4800" b="1" dirty="0">
              <a:latin typeface="Century Gothic" panose="020B0502020202020204" pitchFamily="34" charset="0"/>
            </a:endParaRPr>
          </a:p>
        </p:txBody>
      </p:sp>
      <p:sp>
        <p:nvSpPr>
          <p:cNvPr id="23" name="TextBox 22">
            <a:extLst>
              <a:ext uri="{FF2B5EF4-FFF2-40B4-BE49-F238E27FC236}">
                <a16:creationId xmlns:a16="http://schemas.microsoft.com/office/drawing/2014/main" id="{CBA1540B-0BA7-8D4E-8807-07E7B6DBDB71}"/>
              </a:ext>
            </a:extLst>
          </p:cNvPr>
          <p:cNvSpPr txBox="1"/>
          <p:nvPr/>
        </p:nvSpPr>
        <p:spPr>
          <a:xfrm>
            <a:off x="4412008" y="2928054"/>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n</a:t>
            </a:r>
            <a:endParaRPr lang="en-US" sz="4800" b="1" dirty="0">
              <a:latin typeface="Century Gothic" panose="020B0502020202020204" pitchFamily="34" charset="0"/>
            </a:endParaRPr>
          </a:p>
        </p:txBody>
      </p:sp>
      <p:sp>
        <p:nvSpPr>
          <p:cNvPr id="24" name="TextBox 23">
            <a:extLst>
              <a:ext uri="{FF2B5EF4-FFF2-40B4-BE49-F238E27FC236}">
                <a16:creationId xmlns:a16="http://schemas.microsoft.com/office/drawing/2014/main" id="{61342EB2-B047-9D41-980A-F950047207E7}"/>
              </a:ext>
            </a:extLst>
          </p:cNvPr>
          <p:cNvSpPr txBox="1"/>
          <p:nvPr/>
        </p:nvSpPr>
        <p:spPr>
          <a:xfrm>
            <a:off x="5286130" y="2927473"/>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a</a:t>
            </a:r>
            <a:endParaRPr lang="en-US" sz="4800" b="1" dirty="0">
              <a:latin typeface="Century Gothic" panose="020B0502020202020204" pitchFamily="34" charset="0"/>
            </a:endParaRPr>
          </a:p>
        </p:txBody>
      </p:sp>
      <p:sp>
        <p:nvSpPr>
          <p:cNvPr id="25" name="TextBox 24">
            <a:extLst>
              <a:ext uri="{FF2B5EF4-FFF2-40B4-BE49-F238E27FC236}">
                <a16:creationId xmlns:a16="http://schemas.microsoft.com/office/drawing/2014/main" id="{33597996-E0E6-244A-9D36-E20BA986A6FD}"/>
              </a:ext>
            </a:extLst>
          </p:cNvPr>
          <p:cNvSpPr txBox="1"/>
          <p:nvPr/>
        </p:nvSpPr>
        <p:spPr>
          <a:xfrm>
            <a:off x="7104973" y="2927472"/>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p</a:t>
            </a:r>
            <a:endParaRPr lang="en-US" sz="4800" b="1" dirty="0">
              <a:latin typeface="Century Gothic" panose="020B0502020202020204" pitchFamily="34" charset="0"/>
            </a:endParaRPr>
          </a:p>
        </p:txBody>
      </p:sp>
      <p:sp>
        <p:nvSpPr>
          <p:cNvPr id="27" name="TextBox 26">
            <a:extLst>
              <a:ext uri="{FF2B5EF4-FFF2-40B4-BE49-F238E27FC236}">
                <a16:creationId xmlns:a16="http://schemas.microsoft.com/office/drawing/2014/main" id="{2CFB7539-A06F-4A47-AE10-185E9F0DC1D1}"/>
              </a:ext>
            </a:extLst>
          </p:cNvPr>
          <p:cNvSpPr txBox="1"/>
          <p:nvPr/>
        </p:nvSpPr>
        <p:spPr>
          <a:xfrm>
            <a:off x="4425485" y="4359863"/>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n</a:t>
            </a:r>
            <a:endParaRPr lang="en-US" sz="4800" b="1" dirty="0">
              <a:latin typeface="Century Gothic" panose="020B0502020202020204" pitchFamily="34" charset="0"/>
            </a:endParaRPr>
          </a:p>
        </p:txBody>
      </p:sp>
      <p:sp>
        <p:nvSpPr>
          <p:cNvPr id="28" name="TextBox 27">
            <a:extLst>
              <a:ext uri="{FF2B5EF4-FFF2-40B4-BE49-F238E27FC236}">
                <a16:creationId xmlns:a16="http://schemas.microsoft.com/office/drawing/2014/main" id="{38B99B3E-3E78-494F-9FAD-9B4801B61E84}"/>
              </a:ext>
            </a:extLst>
          </p:cNvPr>
          <p:cNvSpPr txBox="1"/>
          <p:nvPr/>
        </p:nvSpPr>
        <p:spPr>
          <a:xfrm>
            <a:off x="5286130" y="4369620"/>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a</a:t>
            </a:r>
            <a:endParaRPr lang="en-US" sz="4800" b="1" dirty="0">
              <a:latin typeface="Century Gothic" panose="020B0502020202020204" pitchFamily="34" charset="0"/>
            </a:endParaRPr>
          </a:p>
        </p:txBody>
      </p:sp>
      <p:sp>
        <p:nvSpPr>
          <p:cNvPr id="29" name="TextBox 28">
            <a:extLst>
              <a:ext uri="{FF2B5EF4-FFF2-40B4-BE49-F238E27FC236}">
                <a16:creationId xmlns:a16="http://schemas.microsoft.com/office/drawing/2014/main" id="{781CDBB3-50BE-0649-B21A-C6F362F293A9}"/>
              </a:ext>
            </a:extLst>
          </p:cNvPr>
          <p:cNvSpPr txBox="1"/>
          <p:nvPr/>
        </p:nvSpPr>
        <p:spPr>
          <a:xfrm>
            <a:off x="6146775" y="4369208"/>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p</a:t>
            </a:r>
            <a:endParaRPr lang="en-US" sz="4800" b="1" dirty="0">
              <a:latin typeface="Century Gothic" panose="020B0502020202020204" pitchFamily="34" charset="0"/>
            </a:endParaRPr>
          </a:p>
        </p:txBody>
      </p:sp>
      <p:sp>
        <p:nvSpPr>
          <p:cNvPr id="2" name="TextBox 1">
            <a:extLst>
              <a:ext uri="{FF2B5EF4-FFF2-40B4-BE49-F238E27FC236}">
                <a16:creationId xmlns:a16="http://schemas.microsoft.com/office/drawing/2014/main" id="{EA604FAA-8410-E24F-9F3C-3DB39E5B8E0C}"/>
              </a:ext>
            </a:extLst>
          </p:cNvPr>
          <p:cNvSpPr txBox="1"/>
          <p:nvPr/>
        </p:nvSpPr>
        <p:spPr>
          <a:xfrm>
            <a:off x="3213037" y="1638847"/>
            <a:ext cx="757238" cy="830997"/>
          </a:xfrm>
          <a:prstGeom prst="rect">
            <a:avLst/>
          </a:prstGeom>
          <a:noFill/>
        </p:spPr>
        <p:txBody>
          <a:bodyPr wrap="square" rtlCol="0">
            <a:spAutoFit/>
          </a:bodyPr>
          <a:lstStyle/>
          <a:p>
            <a:r>
              <a:rPr lang="en-US" sz="4800" dirty="0">
                <a:latin typeface="Century Gothic" panose="020B0502020202020204" pitchFamily="34" charset="0"/>
              </a:rPr>
              <a:t>1.</a:t>
            </a:r>
          </a:p>
        </p:txBody>
      </p:sp>
      <p:sp>
        <p:nvSpPr>
          <p:cNvPr id="31" name="TextBox 30">
            <a:extLst>
              <a:ext uri="{FF2B5EF4-FFF2-40B4-BE49-F238E27FC236}">
                <a16:creationId xmlns:a16="http://schemas.microsoft.com/office/drawing/2014/main" id="{45C539D4-C89E-9C4B-9C82-85A34A6BD3E6}"/>
              </a:ext>
            </a:extLst>
          </p:cNvPr>
          <p:cNvSpPr txBox="1"/>
          <p:nvPr/>
        </p:nvSpPr>
        <p:spPr>
          <a:xfrm>
            <a:off x="3175020" y="2958860"/>
            <a:ext cx="757238" cy="830997"/>
          </a:xfrm>
          <a:prstGeom prst="rect">
            <a:avLst/>
          </a:prstGeom>
          <a:noFill/>
        </p:spPr>
        <p:txBody>
          <a:bodyPr wrap="square" rtlCol="0">
            <a:spAutoFit/>
          </a:bodyPr>
          <a:lstStyle/>
          <a:p>
            <a:r>
              <a:rPr lang="en-US" sz="4800" dirty="0">
                <a:latin typeface="Century Gothic" panose="020B0502020202020204" pitchFamily="34" charset="0"/>
              </a:rPr>
              <a:t>2.</a:t>
            </a:r>
          </a:p>
        </p:txBody>
      </p:sp>
      <p:sp>
        <p:nvSpPr>
          <p:cNvPr id="32" name="TextBox 31">
            <a:extLst>
              <a:ext uri="{FF2B5EF4-FFF2-40B4-BE49-F238E27FC236}">
                <a16:creationId xmlns:a16="http://schemas.microsoft.com/office/drawing/2014/main" id="{34303F2D-621C-9740-BCCD-D27ABCE512B3}"/>
              </a:ext>
            </a:extLst>
          </p:cNvPr>
          <p:cNvSpPr txBox="1"/>
          <p:nvPr/>
        </p:nvSpPr>
        <p:spPr>
          <a:xfrm>
            <a:off x="3213037" y="4400598"/>
            <a:ext cx="757238" cy="830997"/>
          </a:xfrm>
          <a:prstGeom prst="rect">
            <a:avLst/>
          </a:prstGeom>
          <a:noFill/>
        </p:spPr>
        <p:txBody>
          <a:bodyPr wrap="square" rtlCol="0">
            <a:spAutoFit/>
          </a:bodyPr>
          <a:lstStyle/>
          <a:p>
            <a:r>
              <a:rPr lang="en-US" sz="4800" dirty="0">
                <a:latin typeface="Century Gothic" panose="020B0502020202020204" pitchFamily="34" charset="0"/>
              </a:rPr>
              <a:t>3.</a:t>
            </a:r>
          </a:p>
        </p:txBody>
      </p:sp>
      <p:cxnSp>
        <p:nvCxnSpPr>
          <p:cNvPr id="5" name="Straight Arrow Connector 4">
            <a:extLst>
              <a:ext uri="{FF2B5EF4-FFF2-40B4-BE49-F238E27FC236}">
                <a16:creationId xmlns:a16="http://schemas.microsoft.com/office/drawing/2014/main" id="{25645BBE-704F-E549-ACFE-26286F70E4B0}"/>
              </a:ext>
            </a:extLst>
          </p:cNvPr>
          <p:cNvCxnSpPr>
            <a:cxnSpLocks/>
          </p:cNvCxnSpPr>
          <p:nvPr/>
        </p:nvCxnSpPr>
        <p:spPr>
          <a:xfrm>
            <a:off x="4425485" y="3931062"/>
            <a:ext cx="152965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234D05D-7584-C546-A2C2-ED34A5983B3F}"/>
              </a:ext>
            </a:extLst>
          </p:cNvPr>
          <p:cNvCxnSpPr>
            <a:cxnSpLocks/>
          </p:cNvCxnSpPr>
          <p:nvPr/>
        </p:nvCxnSpPr>
        <p:spPr>
          <a:xfrm>
            <a:off x="4451964" y="5416723"/>
            <a:ext cx="235034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72ECDF92-4F1F-A544-8E7D-F2D8EF150F0D}"/>
              </a:ext>
            </a:extLst>
          </p:cNvPr>
          <p:cNvSpPr/>
          <p:nvPr/>
        </p:nvSpPr>
        <p:spPr>
          <a:xfrm>
            <a:off x="288379" y="1110497"/>
            <a:ext cx="2210029" cy="1569660"/>
          </a:xfrm>
          <a:prstGeom prst="rect">
            <a:avLst/>
          </a:prstGeom>
        </p:spPr>
        <p:txBody>
          <a:bodyPr wrap="square">
            <a:spAutoFit/>
          </a:bodyPr>
          <a:lstStyle/>
          <a:p>
            <a:r>
              <a:rPr lang="en-US" sz="4800" dirty="0">
                <a:solidFill>
                  <a:srgbClr val="5593AE"/>
                </a:solidFill>
                <a:latin typeface="Century Gothic" panose="020B0502020202020204" pitchFamily="34" charset="0"/>
              </a:rPr>
              <a:t>Let’s Blend!</a:t>
            </a:r>
            <a:endParaRPr lang="en-US" sz="4800" u="sng" dirty="0">
              <a:solidFill>
                <a:srgbClr val="5593AE"/>
              </a:solidFill>
              <a:latin typeface="Century Gothic" panose="020B0502020202020204" pitchFamily="34" charset="0"/>
            </a:endParaRPr>
          </a:p>
        </p:txBody>
      </p:sp>
      <p:sp>
        <p:nvSpPr>
          <p:cNvPr id="17" name="Rectangle 16">
            <a:extLst>
              <a:ext uri="{FF2B5EF4-FFF2-40B4-BE49-F238E27FC236}">
                <a16:creationId xmlns:a16="http://schemas.microsoft.com/office/drawing/2014/main" id="{EB7EC369-E794-534D-89AC-8C5D16C50CBD}"/>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©Houghton Mifflin Harcourt Publishing Company</a:t>
            </a:r>
          </a:p>
        </p:txBody>
      </p:sp>
    </p:spTree>
    <p:extLst>
      <p:ext uri="{BB962C8B-B14F-4D97-AF65-F5344CB8AC3E}">
        <p14:creationId xmlns:p14="http://schemas.microsoft.com/office/powerpoint/2010/main" val="2800210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604FAA-8410-E24F-9F3C-3DB39E5B8E0C}"/>
              </a:ext>
            </a:extLst>
          </p:cNvPr>
          <p:cNvSpPr txBox="1"/>
          <p:nvPr/>
        </p:nvSpPr>
        <p:spPr>
          <a:xfrm>
            <a:off x="3217476" y="1651660"/>
            <a:ext cx="757238" cy="830997"/>
          </a:xfrm>
          <a:prstGeom prst="rect">
            <a:avLst/>
          </a:prstGeom>
          <a:noFill/>
        </p:spPr>
        <p:txBody>
          <a:bodyPr wrap="square" rtlCol="0">
            <a:spAutoFit/>
          </a:bodyPr>
          <a:lstStyle/>
          <a:p>
            <a:r>
              <a:rPr lang="en-US" sz="4800" dirty="0">
                <a:latin typeface="Century Gothic" panose="020B0502020202020204" pitchFamily="34" charset="0"/>
              </a:rPr>
              <a:t>1.</a:t>
            </a:r>
          </a:p>
        </p:txBody>
      </p:sp>
      <p:sp>
        <p:nvSpPr>
          <p:cNvPr id="18" name="Rectangle 17">
            <a:extLst>
              <a:ext uri="{FF2B5EF4-FFF2-40B4-BE49-F238E27FC236}">
                <a16:creationId xmlns:a16="http://schemas.microsoft.com/office/drawing/2014/main" id="{95A68A2C-3F48-D44B-B11D-1052116687B8}"/>
              </a:ext>
            </a:extLst>
          </p:cNvPr>
          <p:cNvSpPr/>
          <p:nvPr/>
        </p:nvSpPr>
        <p:spPr>
          <a:xfrm>
            <a:off x="288379" y="1110497"/>
            <a:ext cx="2210029" cy="1569660"/>
          </a:xfrm>
          <a:prstGeom prst="rect">
            <a:avLst/>
          </a:prstGeom>
        </p:spPr>
        <p:txBody>
          <a:bodyPr wrap="square">
            <a:spAutoFit/>
          </a:bodyPr>
          <a:lstStyle/>
          <a:p>
            <a:r>
              <a:rPr lang="en-US" sz="4800" dirty="0">
                <a:solidFill>
                  <a:srgbClr val="5593AE"/>
                </a:solidFill>
                <a:latin typeface="Century Gothic" panose="020B0502020202020204" pitchFamily="34" charset="0"/>
              </a:rPr>
              <a:t>Let’s Blend!</a:t>
            </a:r>
            <a:endParaRPr lang="en-US" sz="4800" u="sng" dirty="0">
              <a:solidFill>
                <a:srgbClr val="5593AE"/>
              </a:solidFill>
              <a:latin typeface="Century Gothic" panose="020B0502020202020204" pitchFamily="34" charset="0"/>
            </a:endParaRPr>
          </a:p>
        </p:txBody>
      </p:sp>
      <p:sp>
        <p:nvSpPr>
          <p:cNvPr id="8" name="TextBox 7">
            <a:extLst>
              <a:ext uri="{FF2B5EF4-FFF2-40B4-BE49-F238E27FC236}">
                <a16:creationId xmlns:a16="http://schemas.microsoft.com/office/drawing/2014/main" id="{981475CF-90B7-5343-AEE6-E6BDB8FE87CE}"/>
              </a:ext>
            </a:extLst>
          </p:cNvPr>
          <p:cNvSpPr txBox="1"/>
          <p:nvPr/>
        </p:nvSpPr>
        <p:spPr>
          <a:xfrm>
            <a:off x="4436430" y="1588882"/>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c</a:t>
            </a:r>
            <a:endParaRPr lang="en-US" sz="4800" b="1" dirty="0">
              <a:latin typeface="Century Gothic" panose="020B0502020202020204" pitchFamily="34" charset="0"/>
            </a:endParaRPr>
          </a:p>
        </p:txBody>
      </p:sp>
      <p:sp>
        <p:nvSpPr>
          <p:cNvPr id="9" name="TextBox 8">
            <a:extLst>
              <a:ext uri="{FF2B5EF4-FFF2-40B4-BE49-F238E27FC236}">
                <a16:creationId xmlns:a16="http://schemas.microsoft.com/office/drawing/2014/main" id="{123A3DC1-C5F3-694F-802C-8BAE44F276F4}"/>
              </a:ext>
            </a:extLst>
          </p:cNvPr>
          <p:cNvSpPr txBox="1"/>
          <p:nvPr/>
        </p:nvSpPr>
        <p:spPr>
          <a:xfrm>
            <a:off x="5591112" y="1588882"/>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a</a:t>
            </a:r>
          </a:p>
        </p:txBody>
      </p:sp>
      <p:sp>
        <p:nvSpPr>
          <p:cNvPr id="10" name="TextBox 9">
            <a:extLst>
              <a:ext uri="{FF2B5EF4-FFF2-40B4-BE49-F238E27FC236}">
                <a16:creationId xmlns:a16="http://schemas.microsoft.com/office/drawing/2014/main" id="{86E02A05-C27E-AC42-99B6-6C7511B83DDB}"/>
              </a:ext>
            </a:extLst>
          </p:cNvPr>
          <p:cNvSpPr txBox="1"/>
          <p:nvPr/>
        </p:nvSpPr>
        <p:spPr>
          <a:xfrm>
            <a:off x="6745794" y="1588882"/>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n</a:t>
            </a:r>
            <a:endParaRPr lang="en-US" sz="4800" b="1" dirty="0">
              <a:latin typeface="Century Gothic" panose="020B0502020202020204" pitchFamily="34" charset="0"/>
            </a:endParaRPr>
          </a:p>
        </p:txBody>
      </p:sp>
      <p:sp>
        <p:nvSpPr>
          <p:cNvPr id="7" name="Rectangle 6">
            <a:extLst>
              <a:ext uri="{FF2B5EF4-FFF2-40B4-BE49-F238E27FC236}">
                <a16:creationId xmlns:a16="http://schemas.microsoft.com/office/drawing/2014/main" id="{1948C031-4676-7140-B593-8D4B3DF3D2C8}"/>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©Houghton Mifflin Harcourt Publishing Company</a:t>
            </a:r>
          </a:p>
        </p:txBody>
      </p:sp>
    </p:spTree>
    <p:extLst>
      <p:ext uri="{BB962C8B-B14F-4D97-AF65-F5344CB8AC3E}">
        <p14:creationId xmlns:p14="http://schemas.microsoft.com/office/powerpoint/2010/main" val="354524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45C539D4-C89E-9C4B-9C82-85A34A6BD3E6}"/>
              </a:ext>
            </a:extLst>
          </p:cNvPr>
          <p:cNvSpPr txBox="1"/>
          <p:nvPr/>
        </p:nvSpPr>
        <p:spPr>
          <a:xfrm>
            <a:off x="3217476" y="3048330"/>
            <a:ext cx="757238" cy="830997"/>
          </a:xfrm>
          <a:prstGeom prst="rect">
            <a:avLst/>
          </a:prstGeom>
          <a:noFill/>
        </p:spPr>
        <p:txBody>
          <a:bodyPr wrap="square" rtlCol="0">
            <a:spAutoFit/>
          </a:bodyPr>
          <a:lstStyle/>
          <a:p>
            <a:r>
              <a:rPr lang="en-US" sz="4800" dirty="0">
                <a:latin typeface="Century Gothic" panose="020B0502020202020204" pitchFamily="34" charset="0"/>
              </a:rPr>
              <a:t>2.</a:t>
            </a:r>
          </a:p>
        </p:txBody>
      </p:sp>
      <p:cxnSp>
        <p:nvCxnSpPr>
          <p:cNvPr id="5" name="Straight Arrow Connector 4">
            <a:extLst>
              <a:ext uri="{FF2B5EF4-FFF2-40B4-BE49-F238E27FC236}">
                <a16:creationId xmlns:a16="http://schemas.microsoft.com/office/drawing/2014/main" id="{25645BBE-704F-E549-ACFE-26286F70E4B0}"/>
              </a:ext>
            </a:extLst>
          </p:cNvPr>
          <p:cNvCxnSpPr>
            <a:cxnSpLocks/>
          </p:cNvCxnSpPr>
          <p:nvPr/>
        </p:nvCxnSpPr>
        <p:spPr>
          <a:xfrm>
            <a:off x="4425485" y="3962934"/>
            <a:ext cx="145596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8B57F73E-2414-1841-B06B-A8306A52EB53}"/>
              </a:ext>
            </a:extLst>
          </p:cNvPr>
          <p:cNvSpPr/>
          <p:nvPr/>
        </p:nvSpPr>
        <p:spPr>
          <a:xfrm>
            <a:off x="288379" y="1110497"/>
            <a:ext cx="2210029" cy="1569660"/>
          </a:xfrm>
          <a:prstGeom prst="rect">
            <a:avLst/>
          </a:prstGeom>
        </p:spPr>
        <p:txBody>
          <a:bodyPr wrap="square">
            <a:spAutoFit/>
          </a:bodyPr>
          <a:lstStyle/>
          <a:p>
            <a:r>
              <a:rPr lang="en-US" sz="4800" dirty="0">
                <a:solidFill>
                  <a:srgbClr val="5593AE"/>
                </a:solidFill>
                <a:latin typeface="Century Gothic" panose="020B0502020202020204" pitchFamily="34" charset="0"/>
              </a:rPr>
              <a:t>Let’s Blend!</a:t>
            </a:r>
            <a:endParaRPr lang="en-US" sz="4800" u="sng" dirty="0">
              <a:solidFill>
                <a:srgbClr val="5593AE"/>
              </a:solidFill>
              <a:latin typeface="Century Gothic" panose="020B0502020202020204" pitchFamily="34" charset="0"/>
            </a:endParaRPr>
          </a:p>
        </p:txBody>
      </p:sp>
      <p:sp>
        <p:nvSpPr>
          <p:cNvPr id="18" name="TextBox 17">
            <a:extLst>
              <a:ext uri="{FF2B5EF4-FFF2-40B4-BE49-F238E27FC236}">
                <a16:creationId xmlns:a16="http://schemas.microsoft.com/office/drawing/2014/main" id="{66B745E7-49F8-624A-934D-32B995707B48}"/>
              </a:ext>
            </a:extLst>
          </p:cNvPr>
          <p:cNvSpPr txBox="1"/>
          <p:nvPr/>
        </p:nvSpPr>
        <p:spPr>
          <a:xfrm>
            <a:off x="3217476" y="1651660"/>
            <a:ext cx="757238" cy="830997"/>
          </a:xfrm>
          <a:prstGeom prst="rect">
            <a:avLst/>
          </a:prstGeom>
          <a:noFill/>
        </p:spPr>
        <p:txBody>
          <a:bodyPr wrap="square" rtlCol="0">
            <a:spAutoFit/>
          </a:bodyPr>
          <a:lstStyle/>
          <a:p>
            <a:r>
              <a:rPr lang="en-US" sz="4800" dirty="0">
                <a:latin typeface="Century Gothic" panose="020B0502020202020204" pitchFamily="34" charset="0"/>
              </a:rPr>
              <a:t>1.</a:t>
            </a:r>
          </a:p>
        </p:txBody>
      </p:sp>
      <p:sp>
        <p:nvSpPr>
          <p:cNvPr id="22" name="TextBox 21">
            <a:extLst>
              <a:ext uri="{FF2B5EF4-FFF2-40B4-BE49-F238E27FC236}">
                <a16:creationId xmlns:a16="http://schemas.microsoft.com/office/drawing/2014/main" id="{47E63341-4117-8A4B-B678-6C63522C2A77}"/>
              </a:ext>
            </a:extLst>
          </p:cNvPr>
          <p:cNvSpPr txBox="1"/>
          <p:nvPr/>
        </p:nvSpPr>
        <p:spPr>
          <a:xfrm>
            <a:off x="4436430" y="1588882"/>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c</a:t>
            </a:r>
            <a:endParaRPr lang="en-US" sz="4800" b="1" dirty="0">
              <a:latin typeface="Century Gothic" panose="020B0502020202020204" pitchFamily="34" charset="0"/>
            </a:endParaRPr>
          </a:p>
        </p:txBody>
      </p:sp>
      <p:sp>
        <p:nvSpPr>
          <p:cNvPr id="28" name="TextBox 27">
            <a:extLst>
              <a:ext uri="{FF2B5EF4-FFF2-40B4-BE49-F238E27FC236}">
                <a16:creationId xmlns:a16="http://schemas.microsoft.com/office/drawing/2014/main" id="{C46C329E-E238-5A41-A37D-4FB7F02DE3D6}"/>
              </a:ext>
            </a:extLst>
          </p:cNvPr>
          <p:cNvSpPr txBox="1"/>
          <p:nvPr/>
        </p:nvSpPr>
        <p:spPr>
          <a:xfrm>
            <a:off x="5591112" y="1588882"/>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a</a:t>
            </a:r>
          </a:p>
        </p:txBody>
      </p:sp>
      <p:sp>
        <p:nvSpPr>
          <p:cNvPr id="29" name="TextBox 28">
            <a:extLst>
              <a:ext uri="{FF2B5EF4-FFF2-40B4-BE49-F238E27FC236}">
                <a16:creationId xmlns:a16="http://schemas.microsoft.com/office/drawing/2014/main" id="{B9C2EA7A-D30D-D14F-BE9F-BA46D3985FFE}"/>
              </a:ext>
            </a:extLst>
          </p:cNvPr>
          <p:cNvSpPr txBox="1"/>
          <p:nvPr/>
        </p:nvSpPr>
        <p:spPr>
          <a:xfrm>
            <a:off x="6745794" y="1588882"/>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n</a:t>
            </a:r>
            <a:endParaRPr lang="en-US" sz="4800" b="1" dirty="0">
              <a:latin typeface="Century Gothic" panose="020B0502020202020204" pitchFamily="34" charset="0"/>
            </a:endParaRPr>
          </a:p>
        </p:txBody>
      </p:sp>
      <p:sp>
        <p:nvSpPr>
          <p:cNvPr id="30" name="TextBox 29">
            <a:extLst>
              <a:ext uri="{FF2B5EF4-FFF2-40B4-BE49-F238E27FC236}">
                <a16:creationId xmlns:a16="http://schemas.microsoft.com/office/drawing/2014/main" id="{17916753-7DF2-904E-936C-A037A9945AC3}"/>
              </a:ext>
            </a:extLst>
          </p:cNvPr>
          <p:cNvSpPr txBox="1"/>
          <p:nvPr/>
        </p:nvSpPr>
        <p:spPr>
          <a:xfrm>
            <a:off x="4436430" y="2895066"/>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c</a:t>
            </a:r>
            <a:endParaRPr lang="en-US" sz="4800" b="1" dirty="0">
              <a:latin typeface="Century Gothic" panose="020B0502020202020204" pitchFamily="34" charset="0"/>
            </a:endParaRPr>
          </a:p>
        </p:txBody>
      </p:sp>
      <p:sp>
        <p:nvSpPr>
          <p:cNvPr id="32" name="TextBox 31">
            <a:extLst>
              <a:ext uri="{FF2B5EF4-FFF2-40B4-BE49-F238E27FC236}">
                <a16:creationId xmlns:a16="http://schemas.microsoft.com/office/drawing/2014/main" id="{A187BE66-FFB2-F848-B950-5D6CBA9BAEFE}"/>
              </a:ext>
            </a:extLst>
          </p:cNvPr>
          <p:cNvSpPr txBox="1"/>
          <p:nvPr/>
        </p:nvSpPr>
        <p:spPr>
          <a:xfrm>
            <a:off x="5225913" y="2895066"/>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a</a:t>
            </a:r>
          </a:p>
        </p:txBody>
      </p:sp>
      <p:sp>
        <p:nvSpPr>
          <p:cNvPr id="33" name="TextBox 32">
            <a:extLst>
              <a:ext uri="{FF2B5EF4-FFF2-40B4-BE49-F238E27FC236}">
                <a16:creationId xmlns:a16="http://schemas.microsoft.com/office/drawing/2014/main" id="{6063545E-B229-7040-8D2F-C7BEA733676F}"/>
              </a:ext>
            </a:extLst>
          </p:cNvPr>
          <p:cNvSpPr txBox="1"/>
          <p:nvPr/>
        </p:nvSpPr>
        <p:spPr>
          <a:xfrm>
            <a:off x="6745794" y="2895066"/>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n</a:t>
            </a:r>
            <a:endParaRPr lang="en-US" sz="4800" b="1" dirty="0">
              <a:latin typeface="Century Gothic" panose="020B0502020202020204" pitchFamily="34" charset="0"/>
            </a:endParaRPr>
          </a:p>
        </p:txBody>
      </p:sp>
      <p:sp>
        <p:nvSpPr>
          <p:cNvPr id="12" name="Rectangle 11">
            <a:extLst>
              <a:ext uri="{FF2B5EF4-FFF2-40B4-BE49-F238E27FC236}">
                <a16:creationId xmlns:a16="http://schemas.microsoft.com/office/drawing/2014/main" id="{97F0E61F-3315-AB46-A48D-35811F2E50DE}"/>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©Houghton Mifflin Harcourt Publishing Company</a:t>
            </a:r>
          </a:p>
        </p:txBody>
      </p:sp>
    </p:spTree>
    <p:extLst>
      <p:ext uri="{BB962C8B-B14F-4D97-AF65-F5344CB8AC3E}">
        <p14:creationId xmlns:p14="http://schemas.microsoft.com/office/powerpoint/2010/main" val="2030603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34303F2D-621C-9740-BCCD-D27ABCE512B3}"/>
              </a:ext>
            </a:extLst>
          </p:cNvPr>
          <p:cNvSpPr txBox="1"/>
          <p:nvPr/>
        </p:nvSpPr>
        <p:spPr>
          <a:xfrm>
            <a:off x="3199423" y="4445000"/>
            <a:ext cx="757238" cy="830997"/>
          </a:xfrm>
          <a:prstGeom prst="rect">
            <a:avLst/>
          </a:prstGeom>
          <a:noFill/>
        </p:spPr>
        <p:txBody>
          <a:bodyPr wrap="square" rtlCol="0">
            <a:spAutoFit/>
          </a:bodyPr>
          <a:lstStyle/>
          <a:p>
            <a:r>
              <a:rPr lang="en-US" sz="4800" dirty="0">
                <a:latin typeface="Century Gothic" panose="020B0502020202020204" pitchFamily="34" charset="0"/>
              </a:rPr>
              <a:t>3.</a:t>
            </a:r>
          </a:p>
        </p:txBody>
      </p:sp>
      <p:cxnSp>
        <p:nvCxnSpPr>
          <p:cNvPr id="33" name="Straight Arrow Connector 32">
            <a:extLst>
              <a:ext uri="{FF2B5EF4-FFF2-40B4-BE49-F238E27FC236}">
                <a16:creationId xmlns:a16="http://schemas.microsoft.com/office/drawing/2014/main" id="{3234D05D-7584-C546-A2C2-ED34A5983B3F}"/>
              </a:ext>
            </a:extLst>
          </p:cNvPr>
          <p:cNvCxnSpPr>
            <a:cxnSpLocks/>
          </p:cNvCxnSpPr>
          <p:nvPr/>
        </p:nvCxnSpPr>
        <p:spPr>
          <a:xfrm>
            <a:off x="4485843" y="5485462"/>
            <a:ext cx="217414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90B3312E-ABD4-4B4B-9467-CE866325D6E1}"/>
              </a:ext>
            </a:extLst>
          </p:cNvPr>
          <p:cNvSpPr/>
          <p:nvPr/>
        </p:nvSpPr>
        <p:spPr>
          <a:xfrm>
            <a:off x="288379" y="1110497"/>
            <a:ext cx="2210029" cy="1569660"/>
          </a:xfrm>
          <a:prstGeom prst="rect">
            <a:avLst/>
          </a:prstGeom>
        </p:spPr>
        <p:txBody>
          <a:bodyPr wrap="square">
            <a:spAutoFit/>
          </a:bodyPr>
          <a:lstStyle/>
          <a:p>
            <a:r>
              <a:rPr lang="en-US" sz="4800" dirty="0">
                <a:solidFill>
                  <a:srgbClr val="5593AE"/>
                </a:solidFill>
                <a:latin typeface="Century Gothic" panose="020B0502020202020204" pitchFamily="34" charset="0"/>
              </a:rPr>
              <a:t>Let’s Blend!</a:t>
            </a:r>
            <a:endParaRPr lang="en-US" sz="4800" u="sng" dirty="0">
              <a:solidFill>
                <a:srgbClr val="5593AE"/>
              </a:solidFill>
              <a:latin typeface="Century Gothic" panose="020B0502020202020204" pitchFamily="34" charset="0"/>
            </a:endParaRPr>
          </a:p>
        </p:txBody>
      </p:sp>
      <p:sp>
        <p:nvSpPr>
          <p:cNvPr id="35" name="TextBox 34">
            <a:extLst>
              <a:ext uri="{FF2B5EF4-FFF2-40B4-BE49-F238E27FC236}">
                <a16:creationId xmlns:a16="http://schemas.microsoft.com/office/drawing/2014/main" id="{FD65DAE2-DA7E-6B40-AE8C-DE135F0C493E}"/>
              </a:ext>
            </a:extLst>
          </p:cNvPr>
          <p:cNvSpPr txBox="1"/>
          <p:nvPr/>
        </p:nvSpPr>
        <p:spPr>
          <a:xfrm>
            <a:off x="3217476" y="3048330"/>
            <a:ext cx="757238" cy="830997"/>
          </a:xfrm>
          <a:prstGeom prst="rect">
            <a:avLst/>
          </a:prstGeom>
          <a:noFill/>
        </p:spPr>
        <p:txBody>
          <a:bodyPr wrap="square" rtlCol="0">
            <a:spAutoFit/>
          </a:bodyPr>
          <a:lstStyle/>
          <a:p>
            <a:r>
              <a:rPr lang="en-US" sz="4800" dirty="0">
                <a:latin typeface="Century Gothic" panose="020B0502020202020204" pitchFamily="34" charset="0"/>
              </a:rPr>
              <a:t>2.</a:t>
            </a:r>
          </a:p>
        </p:txBody>
      </p:sp>
      <p:sp>
        <p:nvSpPr>
          <p:cNvPr id="45" name="TextBox 44">
            <a:extLst>
              <a:ext uri="{FF2B5EF4-FFF2-40B4-BE49-F238E27FC236}">
                <a16:creationId xmlns:a16="http://schemas.microsoft.com/office/drawing/2014/main" id="{BFF80223-1C81-934D-83AA-24A188221CBD}"/>
              </a:ext>
            </a:extLst>
          </p:cNvPr>
          <p:cNvSpPr txBox="1"/>
          <p:nvPr/>
        </p:nvSpPr>
        <p:spPr>
          <a:xfrm>
            <a:off x="3217476" y="1651660"/>
            <a:ext cx="757238" cy="830997"/>
          </a:xfrm>
          <a:prstGeom prst="rect">
            <a:avLst/>
          </a:prstGeom>
          <a:noFill/>
        </p:spPr>
        <p:txBody>
          <a:bodyPr wrap="square" rtlCol="0">
            <a:spAutoFit/>
          </a:bodyPr>
          <a:lstStyle/>
          <a:p>
            <a:r>
              <a:rPr lang="en-US" sz="4800" dirty="0">
                <a:latin typeface="Century Gothic" panose="020B0502020202020204" pitchFamily="34" charset="0"/>
              </a:rPr>
              <a:t>1.</a:t>
            </a:r>
          </a:p>
        </p:txBody>
      </p:sp>
      <p:cxnSp>
        <p:nvCxnSpPr>
          <p:cNvPr id="20" name="Straight Arrow Connector 19">
            <a:extLst>
              <a:ext uri="{FF2B5EF4-FFF2-40B4-BE49-F238E27FC236}">
                <a16:creationId xmlns:a16="http://schemas.microsoft.com/office/drawing/2014/main" id="{E0463EBD-E603-344F-B172-8A28AE61792C}"/>
              </a:ext>
            </a:extLst>
          </p:cNvPr>
          <p:cNvCxnSpPr>
            <a:cxnSpLocks/>
          </p:cNvCxnSpPr>
          <p:nvPr/>
        </p:nvCxnSpPr>
        <p:spPr>
          <a:xfrm>
            <a:off x="4425485" y="3962934"/>
            <a:ext cx="145596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8AB70C6-14B2-124B-B68A-F5B44EE613EE}"/>
              </a:ext>
            </a:extLst>
          </p:cNvPr>
          <p:cNvSpPr txBox="1"/>
          <p:nvPr/>
        </p:nvSpPr>
        <p:spPr>
          <a:xfrm>
            <a:off x="4436430" y="1588882"/>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c</a:t>
            </a:r>
            <a:endParaRPr lang="en-US" sz="4800" b="1" dirty="0">
              <a:latin typeface="Century Gothic" panose="020B0502020202020204" pitchFamily="34" charset="0"/>
            </a:endParaRPr>
          </a:p>
        </p:txBody>
      </p:sp>
      <p:sp>
        <p:nvSpPr>
          <p:cNvPr id="22" name="TextBox 21">
            <a:extLst>
              <a:ext uri="{FF2B5EF4-FFF2-40B4-BE49-F238E27FC236}">
                <a16:creationId xmlns:a16="http://schemas.microsoft.com/office/drawing/2014/main" id="{B11A06B3-C227-8D49-BD8D-76AB79F23958}"/>
              </a:ext>
            </a:extLst>
          </p:cNvPr>
          <p:cNvSpPr txBox="1"/>
          <p:nvPr/>
        </p:nvSpPr>
        <p:spPr>
          <a:xfrm>
            <a:off x="5591112" y="1588882"/>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a</a:t>
            </a:r>
          </a:p>
        </p:txBody>
      </p:sp>
      <p:sp>
        <p:nvSpPr>
          <p:cNvPr id="23" name="TextBox 22">
            <a:extLst>
              <a:ext uri="{FF2B5EF4-FFF2-40B4-BE49-F238E27FC236}">
                <a16:creationId xmlns:a16="http://schemas.microsoft.com/office/drawing/2014/main" id="{91452F7A-27DF-0E43-BD1F-85EF51333EC2}"/>
              </a:ext>
            </a:extLst>
          </p:cNvPr>
          <p:cNvSpPr txBox="1"/>
          <p:nvPr/>
        </p:nvSpPr>
        <p:spPr>
          <a:xfrm>
            <a:off x="6745794" y="1588882"/>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n</a:t>
            </a:r>
            <a:endParaRPr lang="en-US" sz="4800" b="1" dirty="0">
              <a:latin typeface="Century Gothic" panose="020B0502020202020204" pitchFamily="34" charset="0"/>
            </a:endParaRPr>
          </a:p>
        </p:txBody>
      </p:sp>
      <p:sp>
        <p:nvSpPr>
          <p:cNvPr id="24" name="TextBox 23">
            <a:extLst>
              <a:ext uri="{FF2B5EF4-FFF2-40B4-BE49-F238E27FC236}">
                <a16:creationId xmlns:a16="http://schemas.microsoft.com/office/drawing/2014/main" id="{B9623A8A-ECB3-8C46-BFAC-66A6F7ECA727}"/>
              </a:ext>
            </a:extLst>
          </p:cNvPr>
          <p:cNvSpPr txBox="1"/>
          <p:nvPr/>
        </p:nvSpPr>
        <p:spPr>
          <a:xfrm>
            <a:off x="4436430" y="2895066"/>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c</a:t>
            </a:r>
            <a:endParaRPr lang="en-US" sz="4800" b="1" dirty="0">
              <a:latin typeface="Century Gothic" panose="020B0502020202020204" pitchFamily="34" charset="0"/>
            </a:endParaRPr>
          </a:p>
        </p:txBody>
      </p:sp>
      <p:sp>
        <p:nvSpPr>
          <p:cNvPr id="25" name="TextBox 24">
            <a:extLst>
              <a:ext uri="{FF2B5EF4-FFF2-40B4-BE49-F238E27FC236}">
                <a16:creationId xmlns:a16="http://schemas.microsoft.com/office/drawing/2014/main" id="{F40A2BF7-A15A-EA45-B784-B60F2BA7A061}"/>
              </a:ext>
            </a:extLst>
          </p:cNvPr>
          <p:cNvSpPr txBox="1"/>
          <p:nvPr/>
        </p:nvSpPr>
        <p:spPr>
          <a:xfrm>
            <a:off x="5225913" y="2895066"/>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a</a:t>
            </a:r>
          </a:p>
        </p:txBody>
      </p:sp>
      <p:sp>
        <p:nvSpPr>
          <p:cNvPr id="26" name="TextBox 25">
            <a:extLst>
              <a:ext uri="{FF2B5EF4-FFF2-40B4-BE49-F238E27FC236}">
                <a16:creationId xmlns:a16="http://schemas.microsoft.com/office/drawing/2014/main" id="{8B3AD01D-CD67-134E-93D5-3C08EC91ADD0}"/>
              </a:ext>
            </a:extLst>
          </p:cNvPr>
          <p:cNvSpPr txBox="1"/>
          <p:nvPr/>
        </p:nvSpPr>
        <p:spPr>
          <a:xfrm>
            <a:off x="6745794" y="2895066"/>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n</a:t>
            </a:r>
            <a:endParaRPr lang="en-US" sz="4800" b="1" dirty="0">
              <a:latin typeface="Century Gothic" panose="020B0502020202020204" pitchFamily="34" charset="0"/>
            </a:endParaRPr>
          </a:p>
        </p:txBody>
      </p:sp>
      <p:sp>
        <p:nvSpPr>
          <p:cNvPr id="48" name="TextBox 47">
            <a:extLst>
              <a:ext uri="{FF2B5EF4-FFF2-40B4-BE49-F238E27FC236}">
                <a16:creationId xmlns:a16="http://schemas.microsoft.com/office/drawing/2014/main" id="{D1067ABC-A222-8540-9FA4-3DC0F3EEA5E1}"/>
              </a:ext>
            </a:extLst>
          </p:cNvPr>
          <p:cNvSpPr txBox="1"/>
          <p:nvPr/>
        </p:nvSpPr>
        <p:spPr>
          <a:xfrm>
            <a:off x="4425485" y="4416961"/>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c</a:t>
            </a:r>
            <a:endParaRPr lang="en-US" sz="4800" b="1" dirty="0">
              <a:latin typeface="Century Gothic" panose="020B0502020202020204" pitchFamily="34" charset="0"/>
            </a:endParaRPr>
          </a:p>
        </p:txBody>
      </p:sp>
      <p:sp>
        <p:nvSpPr>
          <p:cNvPr id="49" name="TextBox 48">
            <a:extLst>
              <a:ext uri="{FF2B5EF4-FFF2-40B4-BE49-F238E27FC236}">
                <a16:creationId xmlns:a16="http://schemas.microsoft.com/office/drawing/2014/main" id="{095D7AB1-8F64-6A4F-8031-16FA5FC58A4E}"/>
              </a:ext>
            </a:extLst>
          </p:cNvPr>
          <p:cNvSpPr txBox="1"/>
          <p:nvPr/>
        </p:nvSpPr>
        <p:spPr>
          <a:xfrm>
            <a:off x="5214968" y="4416961"/>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a</a:t>
            </a:r>
          </a:p>
        </p:txBody>
      </p:sp>
      <p:sp>
        <p:nvSpPr>
          <p:cNvPr id="50" name="TextBox 49">
            <a:extLst>
              <a:ext uri="{FF2B5EF4-FFF2-40B4-BE49-F238E27FC236}">
                <a16:creationId xmlns:a16="http://schemas.microsoft.com/office/drawing/2014/main" id="{EA9415F7-4028-5642-8076-DE534CFC9E4E}"/>
              </a:ext>
            </a:extLst>
          </p:cNvPr>
          <p:cNvSpPr txBox="1"/>
          <p:nvPr/>
        </p:nvSpPr>
        <p:spPr>
          <a:xfrm>
            <a:off x="6004451" y="4413610"/>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n</a:t>
            </a:r>
            <a:endParaRPr lang="en-US" sz="4800" b="1" dirty="0">
              <a:latin typeface="Century Gothic" panose="020B0502020202020204" pitchFamily="34" charset="0"/>
            </a:endParaRPr>
          </a:p>
        </p:txBody>
      </p:sp>
      <p:sp>
        <p:nvSpPr>
          <p:cNvPr id="17" name="Rectangle 16">
            <a:extLst>
              <a:ext uri="{FF2B5EF4-FFF2-40B4-BE49-F238E27FC236}">
                <a16:creationId xmlns:a16="http://schemas.microsoft.com/office/drawing/2014/main" id="{633B45B3-67A2-8B4A-8EF7-6298AD9114AB}"/>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©Houghton Mifflin Harcourt Publishing Company</a:t>
            </a:r>
          </a:p>
        </p:txBody>
      </p:sp>
    </p:spTree>
    <p:extLst>
      <p:ext uri="{BB962C8B-B14F-4D97-AF65-F5344CB8AC3E}">
        <p14:creationId xmlns:p14="http://schemas.microsoft.com/office/powerpoint/2010/main" val="2902852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32C76-2B37-334F-BABF-D6745EDB2DD6}"/>
              </a:ext>
            </a:extLst>
          </p:cNvPr>
          <p:cNvSpPr>
            <a:spLocks noGrp="1"/>
          </p:cNvSpPr>
          <p:nvPr>
            <p:ph type="title"/>
          </p:nvPr>
        </p:nvSpPr>
        <p:spPr/>
        <p:txBody>
          <a:bodyPr/>
          <a:lstStyle/>
          <a:p>
            <a:r>
              <a:rPr lang="en-US" dirty="0"/>
              <a:t>Warm-Up Routines</a:t>
            </a:r>
          </a:p>
        </p:txBody>
      </p:sp>
      <p:pic>
        <p:nvPicPr>
          <p:cNvPr id="5" name="Picture 4" descr="A raised index finger moves toward a closed fist. ">
            <a:extLst>
              <a:ext uri="{FF2B5EF4-FFF2-40B4-BE49-F238E27FC236}">
                <a16:creationId xmlns:a16="http://schemas.microsoft.com/office/drawing/2014/main" id="{097C715E-8410-5C47-8FBC-DED331707394}"/>
              </a:ext>
            </a:extLst>
          </p:cNvPr>
          <p:cNvPicPr>
            <a:picLocks noChangeAspect="1"/>
          </p:cNvPicPr>
          <p:nvPr/>
        </p:nvPicPr>
        <p:blipFill>
          <a:blip r:embed="rId3"/>
          <a:srcRect/>
          <a:stretch/>
        </p:blipFill>
        <p:spPr>
          <a:xfrm>
            <a:off x="2032000" y="1403770"/>
            <a:ext cx="8128000" cy="4572000"/>
          </a:xfrm>
          <a:prstGeom prst="rect">
            <a:avLst/>
          </a:prstGeom>
        </p:spPr>
      </p:pic>
    </p:spTree>
    <p:extLst>
      <p:ext uri="{BB962C8B-B14F-4D97-AF65-F5344CB8AC3E}">
        <p14:creationId xmlns:p14="http://schemas.microsoft.com/office/powerpoint/2010/main" val="745958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604FAA-8410-E24F-9F3C-3DB39E5B8E0C}"/>
              </a:ext>
            </a:extLst>
          </p:cNvPr>
          <p:cNvSpPr txBox="1"/>
          <p:nvPr/>
        </p:nvSpPr>
        <p:spPr>
          <a:xfrm>
            <a:off x="3247480" y="1651659"/>
            <a:ext cx="757238" cy="830997"/>
          </a:xfrm>
          <a:prstGeom prst="rect">
            <a:avLst/>
          </a:prstGeom>
          <a:noFill/>
        </p:spPr>
        <p:txBody>
          <a:bodyPr wrap="square" rtlCol="0">
            <a:spAutoFit/>
          </a:bodyPr>
          <a:lstStyle/>
          <a:p>
            <a:r>
              <a:rPr lang="en-US" sz="4800" dirty="0">
                <a:latin typeface="Century Gothic" panose="020B0502020202020204" pitchFamily="34" charset="0"/>
              </a:rPr>
              <a:t>1.</a:t>
            </a:r>
          </a:p>
        </p:txBody>
      </p:sp>
      <p:sp>
        <p:nvSpPr>
          <p:cNvPr id="18" name="Rectangle 17">
            <a:extLst>
              <a:ext uri="{FF2B5EF4-FFF2-40B4-BE49-F238E27FC236}">
                <a16:creationId xmlns:a16="http://schemas.microsoft.com/office/drawing/2014/main" id="{08A78E51-4576-224E-9101-BEE2736FCF5D}"/>
              </a:ext>
            </a:extLst>
          </p:cNvPr>
          <p:cNvSpPr/>
          <p:nvPr/>
        </p:nvSpPr>
        <p:spPr>
          <a:xfrm>
            <a:off x="288379" y="1110497"/>
            <a:ext cx="2210029" cy="1569660"/>
          </a:xfrm>
          <a:prstGeom prst="rect">
            <a:avLst/>
          </a:prstGeom>
        </p:spPr>
        <p:txBody>
          <a:bodyPr wrap="square">
            <a:spAutoFit/>
          </a:bodyPr>
          <a:lstStyle/>
          <a:p>
            <a:r>
              <a:rPr lang="en-US" sz="4800" dirty="0">
                <a:solidFill>
                  <a:srgbClr val="5593AE"/>
                </a:solidFill>
                <a:latin typeface="Century Gothic" panose="020B0502020202020204" pitchFamily="34" charset="0"/>
              </a:rPr>
              <a:t>Let’s Blend!</a:t>
            </a:r>
            <a:endParaRPr lang="en-US" sz="4800" u="sng" dirty="0">
              <a:solidFill>
                <a:srgbClr val="5593AE"/>
              </a:solidFill>
              <a:latin typeface="Century Gothic" panose="020B0502020202020204" pitchFamily="34" charset="0"/>
            </a:endParaRPr>
          </a:p>
        </p:txBody>
      </p:sp>
      <p:sp>
        <p:nvSpPr>
          <p:cNvPr id="26" name="TextBox 25">
            <a:extLst>
              <a:ext uri="{FF2B5EF4-FFF2-40B4-BE49-F238E27FC236}">
                <a16:creationId xmlns:a16="http://schemas.microsoft.com/office/drawing/2014/main" id="{071E3A71-8730-2C4E-83D0-A469DD60692C}"/>
              </a:ext>
            </a:extLst>
          </p:cNvPr>
          <p:cNvSpPr txBox="1"/>
          <p:nvPr/>
        </p:nvSpPr>
        <p:spPr>
          <a:xfrm>
            <a:off x="4436430" y="1588882"/>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D</a:t>
            </a:r>
            <a:endParaRPr lang="en-US" sz="4800" b="1" dirty="0">
              <a:latin typeface="Century Gothic" panose="020B0502020202020204" pitchFamily="34" charset="0"/>
            </a:endParaRPr>
          </a:p>
        </p:txBody>
      </p:sp>
      <p:sp>
        <p:nvSpPr>
          <p:cNvPr id="27" name="TextBox 26">
            <a:extLst>
              <a:ext uri="{FF2B5EF4-FFF2-40B4-BE49-F238E27FC236}">
                <a16:creationId xmlns:a16="http://schemas.microsoft.com/office/drawing/2014/main" id="{53844BCD-0220-394C-BEDC-47ACC1AB15CF}"/>
              </a:ext>
            </a:extLst>
          </p:cNvPr>
          <p:cNvSpPr txBox="1"/>
          <p:nvPr/>
        </p:nvSpPr>
        <p:spPr>
          <a:xfrm>
            <a:off x="5591112" y="1588882"/>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a</a:t>
            </a:r>
          </a:p>
        </p:txBody>
      </p:sp>
      <p:sp>
        <p:nvSpPr>
          <p:cNvPr id="28" name="TextBox 27">
            <a:extLst>
              <a:ext uri="{FF2B5EF4-FFF2-40B4-BE49-F238E27FC236}">
                <a16:creationId xmlns:a16="http://schemas.microsoft.com/office/drawing/2014/main" id="{A27BC6C0-816A-7640-8B34-B2F43E8C11FF}"/>
              </a:ext>
            </a:extLst>
          </p:cNvPr>
          <p:cNvSpPr txBox="1"/>
          <p:nvPr/>
        </p:nvSpPr>
        <p:spPr>
          <a:xfrm>
            <a:off x="6745794" y="1588882"/>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n</a:t>
            </a:r>
            <a:endParaRPr lang="en-US" sz="4800" b="1" dirty="0">
              <a:latin typeface="Century Gothic" panose="020B0502020202020204" pitchFamily="34" charset="0"/>
            </a:endParaRPr>
          </a:p>
        </p:txBody>
      </p:sp>
      <p:sp>
        <p:nvSpPr>
          <p:cNvPr id="7" name="Rectangle 6">
            <a:extLst>
              <a:ext uri="{FF2B5EF4-FFF2-40B4-BE49-F238E27FC236}">
                <a16:creationId xmlns:a16="http://schemas.microsoft.com/office/drawing/2014/main" id="{E12A2973-549D-6E42-A75D-FF965B530990}"/>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©Houghton Mifflin Harcourt Publishing Company</a:t>
            </a:r>
          </a:p>
        </p:txBody>
      </p:sp>
    </p:spTree>
    <p:extLst>
      <p:ext uri="{BB962C8B-B14F-4D97-AF65-F5344CB8AC3E}">
        <p14:creationId xmlns:p14="http://schemas.microsoft.com/office/powerpoint/2010/main" val="3507359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45C539D4-C89E-9C4B-9C82-85A34A6BD3E6}"/>
              </a:ext>
            </a:extLst>
          </p:cNvPr>
          <p:cNvSpPr txBox="1"/>
          <p:nvPr/>
        </p:nvSpPr>
        <p:spPr>
          <a:xfrm>
            <a:off x="3242290" y="2965546"/>
            <a:ext cx="757238" cy="830997"/>
          </a:xfrm>
          <a:prstGeom prst="rect">
            <a:avLst/>
          </a:prstGeom>
          <a:noFill/>
        </p:spPr>
        <p:txBody>
          <a:bodyPr wrap="square" rtlCol="0">
            <a:spAutoFit/>
          </a:bodyPr>
          <a:lstStyle/>
          <a:p>
            <a:r>
              <a:rPr lang="en-US" sz="4800" dirty="0">
                <a:latin typeface="Century Gothic" panose="020B0502020202020204" pitchFamily="34" charset="0"/>
              </a:rPr>
              <a:t>2.</a:t>
            </a:r>
          </a:p>
        </p:txBody>
      </p:sp>
      <p:sp>
        <p:nvSpPr>
          <p:cNvPr id="27" name="Rectangle 26">
            <a:extLst>
              <a:ext uri="{FF2B5EF4-FFF2-40B4-BE49-F238E27FC236}">
                <a16:creationId xmlns:a16="http://schemas.microsoft.com/office/drawing/2014/main" id="{A23B4AAB-34CD-2845-BCF0-4E994D191581}"/>
              </a:ext>
            </a:extLst>
          </p:cNvPr>
          <p:cNvSpPr/>
          <p:nvPr/>
        </p:nvSpPr>
        <p:spPr>
          <a:xfrm>
            <a:off x="288379" y="1110497"/>
            <a:ext cx="2210029" cy="1569660"/>
          </a:xfrm>
          <a:prstGeom prst="rect">
            <a:avLst/>
          </a:prstGeom>
        </p:spPr>
        <p:txBody>
          <a:bodyPr wrap="square">
            <a:spAutoFit/>
          </a:bodyPr>
          <a:lstStyle/>
          <a:p>
            <a:r>
              <a:rPr lang="en-US" sz="4800" dirty="0">
                <a:solidFill>
                  <a:srgbClr val="5593AE"/>
                </a:solidFill>
                <a:latin typeface="Century Gothic" panose="020B0502020202020204" pitchFamily="34" charset="0"/>
              </a:rPr>
              <a:t>Let’s Blend!</a:t>
            </a:r>
            <a:endParaRPr lang="en-US" sz="4800" u="sng" dirty="0">
              <a:solidFill>
                <a:srgbClr val="5593AE"/>
              </a:solidFill>
              <a:latin typeface="Century Gothic" panose="020B0502020202020204" pitchFamily="34" charset="0"/>
            </a:endParaRPr>
          </a:p>
        </p:txBody>
      </p:sp>
      <p:sp>
        <p:nvSpPr>
          <p:cNvPr id="18" name="TextBox 17">
            <a:extLst>
              <a:ext uri="{FF2B5EF4-FFF2-40B4-BE49-F238E27FC236}">
                <a16:creationId xmlns:a16="http://schemas.microsoft.com/office/drawing/2014/main" id="{7FA24A7F-6A76-9448-94E9-D9C314B02CA4}"/>
              </a:ext>
            </a:extLst>
          </p:cNvPr>
          <p:cNvSpPr txBox="1"/>
          <p:nvPr/>
        </p:nvSpPr>
        <p:spPr>
          <a:xfrm>
            <a:off x="3247480" y="1651659"/>
            <a:ext cx="757238" cy="830997"/>
          </a:xfrm>
          <a:prstGeom prst="rect">
            <a:avLst/>
          </a:prstGeom>
          <a:noFill/>
        </p:spPr>
        <p:txBody>
          <a:bodyPr wrap="square" rtlCol="0">
            <a:spAutoFit/>
          </a:bodyPr>
          <a:lstStyle/>
          <a:p>
            <a:r>
              <a:rPr lang="en-US" sz="4800" dirty="0">
                <a:latin typeface="Century Gothic" panose="020B0502020202020204" pitchFamily="34" charset="0"/>
              </a:rPr>
              <a:t>1.</a:t>
            </a:r>
          </a:p>
        </p:txBody>
      </p:sp>
      <p:cxnSp>
        <p:nvCxnSpPr>
          <p:cNvPr id="20" name="Straight Arrow Connector 19">
            <a:extLst>
              <a:ext uri="{FF2B5EF4-FFF2-40B4-BE49-F238E27FC236}">
                <a16:creationId xmlns:a16="http://schemas.microsoft.com/office/drawing/2014/main" id="{28420F19-65B0-7544-A35E-BC42E7B7D822}"/>
              </a:ext>
            </a:extLst>
          </p:cNvPr>
          <p:cNvCxnSpPr>
            <a:cxnSpLocks/>
          </p:cNvCxnSpPr>
          <p:nvPr/>
        </p:nvCxnSpPr>
        <p:spPr>
          <a:xfrm>
            <a:off x="4425485" y="3962934"/>
            <a:ext cx="145596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A08B4AF-9944-BF41-A378-B01636EE3535}"/>
              </a:ext>
            </a:extLst>
          </p:cNvPr>
          <p:cNvSpPr txBox="1"/>
          <p:nvPr/>
        </p:nvSpPr>
        <p:spPr>
          <a:xfrm>
            <a:off x="4436430" y="1588882"/>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D</a:t>
            </a:r>
            <a:endParaRPr lang="en-US" sz="4800" b="1" dirty="0">
              <a:latin typeface="Century Gothic" panose="020B0502020202020204" pitchFamily="34" charset="0"/>
            </a:endParaRPr>
          </a:p>
        </p:txBody>
      </p:sp>
      <p:sp>
        <p:nvSpPr>
          <p:cNvPr id="22" name="TextBox 21">
            <a:extLst>
              <a:ext uri="{FF2B5EF4-FFF2-40B4-BE49-F238E27FC236}">
                <a16:creationId xmlns:a16="http://schemas.microsoft.com/office/drawing/2014/main" id="{C2F0D55B-FC8F-7A4E-A7D6-AA798CB8FAF4}"/>
              </a:ext>
            </a:extLst>
          </p:cNvPr>
          <p:cNvSpPr txBox="1"/>
          <p:nvPr/>
        </p:nvSpPr>
        <p:spPr>
          <a:xfrm>
            <a:off x="5591112" y="1588882"/>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a</a:t>
            </a:r>
          </a:p>
        </p:txBody>
      </p:sp>
      <p:sp>
        <p:nvSpPr>
          <p:cNvPr id="28" name="TextBox 27">
            <a:extLst>
              <a:ext uri="{FF2B5EF4-FFF2-40B4-BE49-F238E27FC236}">
                <a16:creationId xmlns:a16="http://schemas.microsoft.com/office/drawing/2014/main" id="{7D4F6FF5-1B73-C541-825F-A98D67092963}"/>
              </a:ext>
            </a:extLst>
          </p:cNvPr>
          <p:cNvSpPr txBox="1"/>
          <p:nvPr/>
        </p:nvSpPr>
        <p:spPr>
          <a:xfrm>
            <a:off x="6745794" y="1588882"/>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n</a:t>
            </a:r>
            <a:endParaRPr lang="en-US" sz="4800" b="1" dirty="0">
              <a:latin typeface="Century Gothic" panose="020B0502020202020204" pitchFamily="34" charset="0"/>
            </a:endParaRPr>
          </a:p>
        </p:txBody>
      </p:sp>
      <p:sp>
        <p:nvSpPr>
          <p:cNvPr id="29" name="TextBox 28">
            <a:extLst>
              <a:ext uri="{FF2B5EF4-FFF2-40B4-BE49-F238E27FC236}">
                <a16:creationId xmlns:a16="http://schemas.microsoft.com/office/drawing/2014/main" id="{2A6E2537-0348-9B4B-9D33-7E3114E11398}"/>
              </a:ext>
            </a:extLst>
          </p:cNvPr>
          <p:cNvSpPr txBox="1"/>
          <p:nvPr/>
        </p:nvSpPr>
        <p:spPr>
          <a:xfrm>
            <a:off x="4436430" y="2895066"/>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D</a:t>
            </a:r>
            <a:endParaRPr lang="en-US" sz="4800" b="1" dirty="0">
              <a:latin typeface="Century Gothic" panose="020B0502020202020204" pitchFamily="34" charset="0"/>
            </a:endParaRPr>
          </a:p>
        </p:txBody>
      </p:sp>
      <p:sp>
        <p:nvSpPr>
          <p:cNvPr id="30" name="TextBox 29">
            <a:extLst>
              <a:ext uri="{FF2B5EF4-FFF2-40B4-BE49-F238E27FC236}">
                <a16:creationId xmlns:a16="http://schemas.microsoft.com/office/drawing/2014/main" id="{34A05630-1018-5C48-9C17-39C657BED2AD}"/>
              </a:ext>
            </a:extLst>
          </p:cNvPr>
          <p:cNvSpPr txBox="1"/>
          <p:nvPr/>
        </p:nvSpPr>
        <p:spPr>
          <a:xfrm>
            <a:off x="5225913" y="2895066"/>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a</a:t>
            </a:r>
          </a:p>
        </p:txBody>
      </p:sp>
      <p:sp>
        <p:nvSpPr>
          <p:cNvPr id="32" name="TextBox 31">
            <a:extLst>
              <a:ext uri="{FF2B5EF4-FFF2-40B4-BE49-F238E27FC236}">
                <a16:creationId xmlns:a16="http://schemas.microsoft.com/office/drawing/2014/main" id="{66A4223D-5F3F-D346-8ED1-376FF8A7E55B}"/>
              </a:ext>
            </a:extLst>
          </p:cNvPr>
          <p:cNvSpPr txBox="1"/>
          <p:nvPr/>
        </p:nvSpPr>
        <p:spPr>
          <a:xfrm>
            <a:off x="6745794" y="2895066"/>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n</a:t>
            </a:r>
            <a:endParaRPr lang="en-US" sz="4800" b="1" dirty="0">
              <a:latin typeface="Century Gothic" panose="020B0502020202020204" pitchFamily="34" charset="0"/>
            </a:endParaRPr>
          </a:p>
        </p:txBody>
      </p:sp>
      <p:sp>
        <p:nvSpPr>
          <p:cNvPr id="12" name="Rectangle 11">
            <a:extLst>
              <a:ext uri="{FF2B5EF4-FFF2-40B4-BE49-F238E27FC236}">
                <a16:creationId xmlns:a16="http://schemas.microsoft.com/office/drawing/2014/main" id="{3FB232C2-7F31-9A43-A3CE-623F11AE2581}"/>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©Houghton Mifflin Harcourt Publishing Company</a:t>
            </a:r>
          </a:p>
        </p:txBody>
      </p:sp>
    </p:spTree>
    <p:extLst>
      <p:ext uri="{BB962C8B-B14F-4D97-AF65-F5344CB8AC3E}">
        <p14:creationId xmlns:p14="http://schemas.microsoft.com/office/powerpoint/2010/main" val="8891903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34303F2D-621C-9740-BCCD-D27ABCE512B3}"/>
              </a:ext>
            </a:extLst>
          </p:cNvPr>
          <p:cNvSpPr txBox="1"/>
          <p:nvPr/>
        </p:nvSpPr>
        <p:spPr>
          <a:xfrm>
            <a:off x="3242290" y="4375345"/>
            <a:ext cx="757238" cy="830997"/>
          </a:xfrm>
          <a:prstGeom prst="rect">
            <a:avLst/>
          </a:prstGeom>
          <a:noFill/>
        </p:spPr>
        <p:txBody>
          <a:bodyPr wrap="square" rtlCol="0">
            <a:spAutoFit/>
          </a:bodyPr>
          <a:lstStyle/>
          <a:p>
            <a:r>
              <a:rPr lang="en-US" sz="4800" dirty="0">
                <a:latin typeface="Century Gothic" panose="020B0502020202020204" pitchFamily="34" charset="0"/>
              </a:rPr>
              <a:t>3.</a:t>
            </a:r>
          </a:p>
        </p:txBody>
      </p:sp>
      <p:sp>
        <p:nvSpPr>
          <p:cNvPr id="30" name="Rectangle 29">
            <a:extLst>
              <a:ext uri="{FF2B5EF4-FFF2-40B4-BE49-F238E27FC236}">
                <a16:creationId xmlns:a16="http://schemas.microsoft.com/office/drawing/2014/main" id="{8229368C-FC89-444A-B79E-DD1E8DD7A820}"/>
              </a:ext>
            </a:extLst>
          </p:cNvPr>
          <p:cNvSpPr/>
          <p:nvPr/>
        </p:nvSpPr>
        <p:spPr>
          <a:xfrm>
            <a:off x="288379" y="1110497"/>
            <a:ext cx="2210029" cy="1569660"/>
          </a:xfrm>
          <a:prstGeom prst="rect">
            <a:avLst/>
          </a:prstGeom>
        </p:spPr>
        <p:txBody>
          <a:bodyPr wrap="square">
            <a:spAutoFit/>
          </a:bodyPr>
          <a:lstStyle/>
          <a:p>
            <a:r>
              <a:rPr lang="en-US" sz="4800" dirty="0">
                <a:solidFill>
                  <a:srgbClr val="5593AE"/>
                </a:solidFill>
                <a:latin typeface="Century Gothic" panose="020B0502020202020204" pitchFamily="34" charset="0"/>
              </a:rPr>
              <a:t>Let’s Blend!</a:t>
            </a:r>
            <a:endParaRPr lang="en-US" sz="4800" u="sng" dirty="0">
              <a:solidFill>
                <a:srgbClr val="5593AE"/>
              </a:solidFill>
              <a:latin typeface="Century Gothic" panose="020B0502020202020204" pitchFamily="34" charset="0"/>
            </a:endParaRPr>
          </a:p>
        </p:txBody>
      </p:sp>
      <p:sp>
        <p:nvSpPr>
          <p:cNvPr id="35" name="TextBox 34">
            <a:extLst>
              <a:ext uri="{FF2B5EF4-FFF2-40B4-BE49-F238E27FC236}">
                <a16:creationId xmlns:a16="http://schemas.microsoft.com/office/drawing/2014/main" id="{4594FFA2-CBB1-B740-8D4D-158C25592F8F}"/>
              </a:ext>
            </a:extLst>
          </p:cNvPr>
          <p:cNvSpPr txBox="1"/>
          <p:nvPr/>
        </p:nvSpPr>
        <p:spPr>
          <a:xfrm>
            <a:off x="3242290" y="2965546"/>
            <a:ext cx="757238" cy="830997"/>
          </a:xfrm>
          <a:prstGeom prst="rect">
            <a:avLst/>
          </a:prstGeom>
          <a:noFill/>
        </p:spPr>
        <p:txBody>
          <a:bodyPr wrap="square" rtlCol="0">
            <a:spAutoFit/>
          </a:bodyPr>
          <a:lstStyle/>
          <a:p>
            <a:r>
              <a:rPr lang="en-US" sz="4800" dirty="0">
                <a:latin typeface="Century Gothic" panose="020B0502020202020204" pitchFamily="34" charset="0"/>
              </a:rPr>
              <a:t>2.</a:t>
            </a:r>
          </a:p>
        </p:txBody>
      </p:sp>
      <p:sp>
        <p:nvSpPr>
          <p:cNvPr id="45" name="TextBox 44">
            <a:extLst>
              <a:ext uri="{FF2B5EF4-FFF2-40B4-BE49-F238E27FC236}">
                <a16:creationId xmlns:a16="http://schemas.microsoft.com/office/drawing/2014/main" id="{C29AE49F-3BEA-5645-B1B5-337C3E40074E}"/>
              </a:ext>
            </a:extLst>
          </p:cNvPr>
          <p:cNvSpPr txBox="1"/>
          <p:nvPr/>
        </p:nvSpPr>
        <p:spPr>
          <a:xfrm>
            <a:off x="3247480" y="1651659"/>
            <a:ext cx="757238" cy="830997"/>
          </a:xfrm>
          <a:prstGeom prst="rect">
            <a:avLst/>
          </a:prstGeom>
          <a:noFill/>
        </p:spPr>
        <p:txBody>
          <a:bodyPr wrap="square" rtlCol="0">
            <a:spAutoFit/>
          </a:bodyPr>
          <a:lstStyle/>
          <a:p>
            <a:r>
              <a:rPr lang="en-US" sz="4800" dirty="0">
                <a:latin typeface="Century Gothic" panose="020B0502020202020204" pitchFamily="34" charset="0"/>
              </a:rPr>
              <a:t>1.</a:t>
            </a:r>
          </a:p>
        </p:txBody>
      </p:sp>
      <p:cxnSp>
        <p:nvCxnSpPr>
          <p:cNvPr id="20" name="Straight Arrow Connector 19">
            <a:extLst>
              <a:ext uri="{FF2B5EF4-FFF2-40B4-BE49-F238E27FC236}">
                <a16:creationId xmlns:a16="http://schemas.microsoft.com/office/drawing/2014/main" id="{19FBFAD5-A96B-5849-8CB8-D58147CB1C9F}"/>
              </a:ext>
            </a:extLst>
          </p:cNvPr>
          <p:cNvCxnSpPr>
            <a:cxnSpLocks/>
          </p:cNvCxnSpPr>
          <p:nvPr/>
        </p:nvCxnSpPr>
        <p:spPr>
          <a:xfrm>
            <a:off x="4485843" y="5485462"/>
            <a:ext cx="217414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A7244A9-DBD5-AE4D-A3C3-8C73787E7A62}"/>
              </a:ext>
            </a:extLst>
          </p:cNvPr>
          <p:cNvCxnSpPr>
            <a:cxnSpLocks/>
          </p:cNvCxnSpPr>
          <p:nvPr/>
        </p:nvCxnSpPr>
        <p:spPr>
          <a:xfrm>
            <a:off x="4425485" y="3962934"/>
            <a:ext cx="145596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7C0D19D-701D-384E-8FE5-FA9B3C6A5433}"/>
              </a:ext>
            </a:extLst>
          </p:cNvPr>
          <p:cNvSpPr txBox="1"/>
          <p:nvPr/>
        </p:nvSpPr>
        <p:spPr>
          <a:xfrm>
            <a:off x="4436430" y="1588882"/>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D</a:t>
            </a:r>
            <a:endParaRPr lang="en-US" sz="4800" b="1" dirty="0">
              <a:latin typeface="Century Gothic" panose="020B0502020202020204" pitchFamily="34" charset="0"/>
            </a:endParaRPr>
          </a:p>
        </p:txBody>
      </p:sp>
      <p:sp>
        <p:nvSpPr>
          <p:cNvPr id="23" name="TextBox 22">
            <a:extLst>
              <a:ext uri="{FF2B5EF4-FFF2-40B4-BE49-F238E27FC236}">
                <a16:creationId xmlns:a16="http://schemas.microsoft.com/office/drawing/2014/main" id="{8681A6D1-5CA6-2843-8394-3A5060109F0D}"/>
              </a:ext>
            </a:extLst>
          </p:cNvPr>
          <p:cNvSpPr txBox="1"/>
          <p:nvPr/>
        </p:nvSpPr>
        <p:spPr>
          <a:xfrm>
            <a:off x="5591112" y="1588882"/>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a</a:t>
            </a:r>
          </a:p>
        </p:txBody>
      </p:sp>
      <p:sp>
        <p:nvSpPr>
          <p:cNvPr id="24" name="TextBox 23">
            <a:extLst>
              <a:ext uri="{FF2B5EF4-FFF2-40B4-BE49-F238E27FC236}">
                <a16:creationId xmlns:a16="http://schemas.microsoft.com/office/drawing/2014/main" id="{3CAD7C9F-9ADB-4B4D-AAFB-2B90E6DEE2C0}"/>
              </a:ext>
            </a:extLst>
          </p:cNvPr>
          <p:cNvSpPr txBox="1"/>
          <p:nvPr/>
        </p:nvSpPr>
        <p:spPr>
          <a:xfrm>
            <a:off x="6745794" y="1588882"/>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n</a:t>
            </a:r>
            <a:endParaRPr lang="en-US" sz="4800" b="1" dirty="0">
              <a:latin typeface="Century Gothic" panose="020B0502020202020204" pitchFamily="34" charset="0"/>
            </a:endParaRPr>
          </a:p>
        </p:txBody>
      </p:sp>
      <p:sp>
        <p:nvSpPr>
          <p:cNvPr id="25" name="TextBox 24">
            <a:extLst>
              <a:ext uri="{FF2B5EF4-FFF2-40B4-BE49-F238E27FC236}">
                <a16:creationId xmlns:a16="http://schemas.microsoft.com/office/drawing/2014/main" id="{F54279BA-5B9A-814B-A64E-37DFBFD1C53C}"/>
              </a:ext>
            </a:extLst>
          </p:cNvPr>
          <p:cNvSpPr txBox="1"/>
          <p:nvPr/>
        </p:nvSpPr>
        <p:spPr>
          <a:xfrm>
            <a:off x="4436430" y="2895066"/>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D</a:t>
            </a:r>
            <a:endParaRPr lang="en-US" sz="4800" b="1" dirty="0">
              <a:latin typeface="Century Gothic" panose="020B0502020202020204" pitchFamily="34" charset="0"/>
            </a:endParaRPr>
          </a:p>
        </p:txBody>
      </p:sp>
      <p:sp>
        <p:nvSpPr>
          <p:cNvPr id="26" name="TextBox 25">
            <a:extLst>
              <a:ext uri="{FF2B5EF4-FFF2-40B4-BE49-F238E27FC236}">
                <a16:creationId xmlns:a16="http://schemas.microsoft.com/office/drawing/2014/main" id="{2386660A-9BBF-D94E-92C1-FC9696B43471}"/>
              </a:ext>
            </a:extLst>
          </p:cNvPr>
          <p:cNvSpPr txBox="1"/>
          <p:nvPr/>
        </p:nvSpPr>
        <p:spPr>
          <a:xfrm>
            <a:off x="5225913" y="2895066"/>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a</a:t>
            </a:r>
          </a:p>
        </p:txBody>
      </p:sp>
      <p:sp>
        <p:nvSpPr>
          <p:cNvPr id="31" name="TextBox 30">
            <a:extLst>
              <a:ext uri="{FF2B5EF4-FFF2-40B4-BE49-F238E27FC236}">
                <a16:creationId xmlns:a16="http://schemas.microsoft.com/office/drawing/2014/main" id="{02068E35-8C68-3649-8F69-DFB268B5801F}"/>
              </a:ext>
            </a:extLst>
          </p:cNvPr>
          <p:cNvSpPr txBox="1"/>
          <p:nvPr/>
        </p:nvSpPr>
        <p:spPr>
          <a:xfrm>
            <a:off x="6745794" y="2895066"/>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n</a:t>
            </a:r>
            <a:endParaRPr lang="en-US" sz="4800" b="1" dirty="0">
              <a:latin typeface="Century Gothic" panose="020B0502020202020204" pitchFamily="34" charset="0"/>
            </a:endParaRPr>
          </a:p>
        </p:txBody>
      </p:sp>
      <p:sp>
        <p:nvSpPr>
          <p:cNvPr id="46" name="TextBox 45">
            <a:extLst>
              <a:ext uri="{FF2B5EF4-FFF2-40B4-BE49-F238E27FC236}">
                <a16:creationId xmlns:a16="http://schemas.microsoft.com/office/drawing/2014/main" id="{2DC1A98F-6F35-194D-9D89-0D14735C56C7}"/>
              </a:ext>
            </a:extLst>
          </p:cNvPr>
          <p:cNvSpPr txBox="1"/>
          <p:nvPr/>
        </p:nvSpPr>
        <p:spPr>
          <a:xfrm>
            <a:off x="4425485" y="4416961"/>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D</a:t>
            </a:r>
            <a:endParaRPr lang="en-US" sz="4800" b="1" dirty="0">
              <a:latin typeface="Century Gothic" panose="020B0502020202020204" pitchFamily="34" charset="0"/>
            </a:endParaRPr>
          </a:p>
        </p:txBody>
      </p:sp>
      <p:sp>
        <p:nvSpPr>
          <p:cNvPr id="47" name="TextBox 46">
            <a:extLst>
              <a:ext uri="{FF2B5EF4-FFF2-40B4-BE49-F238E27FC236}">
                <a16:creationId xmlns:a16="http://schemas.microsoft.com/office/drawing/2014/main" id="{F2469B11-4B41-DD44-B938-C25F7C08C929}"/>
              </a:ext>
            </a:extLst>
          </p:cNvPr>
          <p:cNvSpPr txBox="1"/>
          <p:nvPr/>
        </p:nvSpPr>
        <p:spPr>
          <a:xfrm>
            <a:off x="5214968" y="4416961"/>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a</a:t>
            </a:r>
          </a:p>
        </p:txBody>
      </p:sp>
      <p:sp>
        <p:nvSpPr>
          <p:cNvPr id="48" name="TextBox 47">
            <a:extLst>
              <a:ext uri="{FF2B5EF4-FFF2-40B4-BE49-F238E27FC236}">
                <a16:creationId xmlns:a16="http://schemas.microsoft.com/office/drawing/2014/main" id="{A77F242F-6EFF-3D4E-B847-45A2A63DA4A5}"/>
              </a:ext>
            </a:extLst>
          </p:cNvPr>
          <p:cNvSpPr txBox="1"/>
          <p:nvPr/>
        </p:nvSpPr>
        <p:spPr>
          <a:xfrm>
            <a:off x="6004451" y="4413610"/>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n</a:t>
            </a:r>
            <a:endParaRPr lang="en-US" sz="4800" b="1" dirty="0">
              <a:latin typeface="Century Gothic" panose="020B0502020202020204" pitchFamily="34" charset="0"/>
            </a:endParaRPr>
          </a:p>
        </p:txBody>
      </p:sp>
      <p:sp>
        <p:nvSpPr>
          <p:cNvPr id="17" name="Rectangle 16">
            <a:extLst>
              <a:ext uri="{FF2B5EF4-FFF2-40B4-BE49-F238E27FC236}">
                <a16:creationId xmlns:a16="http://schemas.microsoft.com/office/drawing/2014/main" id="{2FA97748-95AB-9049-84FD-756F5E2468A5}"/>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©Houghton Mifflin Harcourt Publishing Company</a:t>
            </a:r>
          </a:p>
        </p:txBody>
      </p:sp>
    </p:spTree>
    <p:extLst>
      <p:ext uri="{BB962C8B-B14F-4D97-AF65-F5344CB8AC3E}">
        <p14:creationId xmlns:p14="http://schemas.microsoft.com/office/powerpoint/2010/main" val="2121973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E08E885-5FBD-CA46-8B00-8D56EA083E03}"/>
              </a:ext>
            </a:extLst>
          </p:cNvPr>
          <p:cNvGrpSpPr/>
          <p:nvPr/>
        </p:nvGrpSpPr>
        <p:grpSpPr>
          <a:xfrm>
            <a:off x="4477422" y="1263363"/>
            <a:ext cx="3973941" cy="1252332"/>
            <a:chOff x="4477422" y="1263363"/>
            <a:chExt cx="3973941" cy="1252332"/>
          </a:xfrm>
        </p:grpSpPr>
        <p:sp>
          <p:nvSpPr>
            <p:cNvPr id="3" name="Rectangle 2">
              <a:extLst>
                <a:ext uri="{FF2B5EF4-FFF2-40B4-BE49-F238E27FC236}">
                  <a16:creationId xmlns:a16="http://schemas.microsoft.com/office/drawing/2014/main" id="{31242375-C757-3245-AED5-57967D50F08B}"/>
                </a:ext>
              </a:extLst>
            </p:cNvPr>
            <p:cNvSpPr/>
            <p:nvPr/>
          </p:nvSpPr>
          <p:spPr>
            <a:xfrm>
              <a:off x="4477422" y="1263365"/>
              <a:ext cx="1204956" cy="1031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BA0FC94-0DAA-4648-81B5-683564E9BF2A}"/>
                </a:ext>
              </a:extLst>
            </p:cNvPr>
            <p:cNvSpPr/>
            <p:nvPr/>
          </p:nvSpPr>
          <p:spPr>
            <a:xfrm>
              <a:off x="5864688" y="1263363"/>
              <a:ext cx="1204956" cy="1031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16F2A2D-E437-6246-87DA-1201ED7E5744}"/>
                </a:ext>
              </a:extLst>
            </p:cNvPr>
            <p:cNvSpPr/>
            <p:nvPr/>
          </p:nvSpPr>
          <p:spPr>
            <a:xfrm>
              <a:off x="7221166" y="1263363"/>
              <a:ext cx="1204956" cy="1031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3234D05D-7584-C546-A2C2-ED34A5983B3F}"/>
                </a:ext>
              </a:extLst>
            </p:cNvPr>
            <p:cNvCxnSpPr>
              <a:cxnSpLocks/>
            </p:cNvCxnSpPr>
            <p:nvPr/>
          </p:nvCxnSpPr>
          <p:spPr>
            <a:xfrm>
              <a:off x="4502663" y="2515695"/>
              <a:ext cx="39487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BC4DEF0F-429B-464B-A244-284E2B2F1EED}"/>
              </a:ext>
            </a:extLst>
          </p:cNvPr>
          <p:cNvGrpSpPr/>
          <p:nvPr/>
        </p:nvGrpSpPr>
        <p:grpSpPr>
          <a:xfrm>
            <a:off x="4502663" y="4784073"/>
            <a:ext cx="3948700" cy="1252332"/>
            <a:chOff x="4502663" y="4784073"/>
            <a:chExt cx="3948700" cy="1252332"/>
          </a:xfrm>
        </p:grpSpPr>
        <p:sp>
          <p:nvSpPr>
            <p:cNvPr id="92" name="Rectangle 91">
              <a:extLst>
                <a:ext uri="{FF2B5EF4-FFF2-40B4-BE49-F238E27FC236}">
                  <a16:creationId xmlns:a16="http://schemas.microsoft.com/office/drawing/2014/main" id="{FC28C987-780B-9D43-8F29-B8735D1426C9}"/>
                </a:ext>
              </a:extLst>
            </p:cNvPr>
            <p:cNvSpPr/>
            <p:nvPr/>
          </p:nvSpPr>
          <p:spPr>
            <a:xfrm>
              <a:off x="4502663" y="4784075"/>
              <a:ext cx="1204956" cy="1031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B4771F1D-76AA-954F-AEE7-1AE3D3837966}"/>
                </a:ext>
              </a:extLst>
            </p:cNvPr>
            <p:cNvSpPr/>
            <p:nvPr/>
          </p:nvSpPr>
          <p:spPr>
            <a:xfrm>
              <a:off x="5889929" y="4784073"/>
              <a:ext cx="1204956" cy="1031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A9DAAEFC-00DE-3B4F-B2CC-3D4B5DDDA74C}"/>
                </a:ext>
              </a:extLst>
            </p:cNvPr>
            <p:cNvSpPr/>
            <p:nvPr/>
          </p:nvSpPr>
          <p:spPr>
            <a:xfrm>
              <a:off x="7246407" y="4784073"/>
              <a:ext cx="1204956" cy="1031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Arrow Connector 96">
              <a:extLst>
                <a:ext uri="{FF2B5EF4-FFF2-40B4-BE49-F238E27FC236}">
                  <a16:creationId xmlns:a16="http://schemas.microsoft.com/office/drawing/2014/main" id="{6296A498-8413-9F49-9713-66E182575D0F}"/>
                </a:ext>
              </a:extLst>
            </p:cNvPr>
            <p:cNvCxnSpPr>
              <a:cxnSpLocks/>
            </p:cNvCxnSpPr>
            <p:nvPr/>
          </p:nvCxnSpPr>
          <p:spPr>
            <a:xfrm>
              <a:off x="4527904" y="6036405"/>
              <a:ext cx="392345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54425785-2262-FD4A-A8B4-679C9DC4A3CA}"/>
              </a:ext>
            </a:extLst>
          </p:cNvPr>
          <p:cNvGrpSpPr/>
          <p:nvPr/>
        </p:nvGrpSpPr>
        <p:grpSpPr>
          <a:xfrm>
            <a:off x="4452181" y="3023718"/>
            <a:ext cx="3948700" cy="1252332"/>
            <a:chOff x="4452181" y="3023718"/>
            <a:chExt cx="3948700" cy="1252332"/>
          </a:xfrm>
        </p:grpSpPr>
        <p:sp>
          <p:nvSpPr>
            <p:cNvPr id="99" name="Rectangle 98">
              <a:extLst>
                <a:ext uri="{FF2B5EF4-FFF2-40B4-BE49-F238E27FC236}">
                  <a16:creationId xmlns:a16="http://schemas.microsoft.com/office/drawing/2014/main" id="{398C10E9-69C7-9E4A-8989-5D6A386E6AD8}"/>
                </a:ext>
              </a:extLst>
            </p:cNvPr>
            <p:cNvSpPr/>
            <p:nvPr/>
          </p:nvSpPr>
          <p:spPr>
            <a:xfrm>
              <a:off x="4452181" y="3023720"/>
              <a:ext cx="1204956" cy="1031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B4A52270-FFA5-0140-8F3E-A58FEAE91DB7}"/>
                </a:ext>
              </a:extLst>
            </p:cNvPr>
            <p:cNvSpPr/>
            <p:nvPr/>
          </p:nvSpPr>
          <p:spPr>
            <a:xfrm>
              <a:off x="5839447" y="3023718"/>
              <a:ext cx="1204956" cy="1031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4D354B14-5A55-CC40-A8C8-33C93BBE781F}"/>
                </a:ext>
              </a:extLst>
            </p:cNvPr>
            <p:cNvSpPr/>
            <p:nvPr/>
          </p:nvSpPr>
          <p:spPr>
            <a:xfrm>
              <a:off x="7195925" y="3023718"/>
              <a:ext cx="1204956" cy="1031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Arrow Connector 103">
              <a:extLst>
                <a:ext uri="{FF2B5EF4-FFF2-40B4-BE49-F238E27FC236}">
                  <a16:creationId xmlns:a16="http://schemas.microsoft.com/office/drawing/2014/main" id="{05998215-470B-B54C-96B4-B53CB31550F3}"/>
                </a:ext>
              </a:extLst>
            </p:cNvPr>
            <p:cNvCxnSpPr>
              <a:cxnSpLocks/>
            </p:cNvCxnSpPr>
            <p:nvPr/>
          </p:nvCxnSpPr>
          <p:spPr>
            <a:xfrm>
              <a:off x="4477422" y="4276050"/>
              <a:ext cx="392345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15" name="Rectangle 114">
            <a:extLst>
              <a:ext uri="{FF2B5EF4-FFF2-40B4-BE49-F238E27FC236}">
                <a16:creationId xmlns:a16="http://schemas.microsoft.com/office/drawing/2014/main" id="{5FDE1D25-CBAB-3B46-8D5B-257BC6E6E2BD}"/>
              </a:ext>
            </a:extLst>
          </p:cNvPr>
          <p:cNvSpPr/>
          <p:nvPr/>
        </p:nvSpPr>
        <p:spPr>
          <a:xfrm>
            <a:off x="288379" y="1110497"/>
            <a:ext cx="2210029" cy="1569660"/>
          </a:xfrm>
          <a:prstGeom prst="rect">
            <a:avLst/>
          </a:prstGeom>
        </p:spPr>
        <p:txBody>
          <a:bodyPr wrap="square">
            <a:spAutoFit/>
          </a:bodyPr>
          <a:lstStyle/>
          <a:p>
            <a:r>
              <a:rPr lang="en-US" sz="4800" dirty="0">
                <a:solidFill>
                  <a:srgbClr val="5593AE"/>
                </a:solidFill>
                <a:latin typeface="Century Gothic" panose="020B0502020202020204" pitchFamily="34" charset="0"/>
              </a:rPr>
              <a:t>Let’s Blend!</a:t>
            </a:r>
            <a:endParaRPr lang="en-US" sz="4800" u="sng" dirty="0">
              <a:solidFill>
                <a:srgbClr val="5593AE"/>
              </a:solidFill>
              <a:latin typeface="Century Gothic" panose="020B0502020202020204" pitchFamily="34" charset="0"/>
            </a:endParaRPr>
          </a:p>
        </p:txBody>
      </p:sp>
      <p:sp>
        <p:nvSpPr>
          <p:cNvPr id="196" name="Rectangle 195">
            <a:extLst>
              <a:ext uri="{FF2B5EF4-FFF2-40B4-BE49-F238E27FC236}">
                <a16:creationId xmlns:a16="http://schemas.microsoft.com/office/drawing/2014/main" id="{351E0CE7-5555-144E-81B6-93C377773E48}"/>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©Houghton Mifflin Harcourt Publishing Company</a:t>
            </a:r>
          </a:p>
        </p:txBody>
      </p:sp>
      <p:sp>
        <p:nvSpPr>
          <p:cNvPr id="105" name="TextBox 104">
            <a:extLst>
              <a:ext uri="{FF2B5EF4-FFF2-40B4-BE49-F238E27FC236}">
                <a16:creationId xmlns:a16="http://schemas.microsoft.com/office/drawing/2014/main" id="{DEFE3506-F53D-AC48-80B9-6D53148376D6}"/>
              </a:ext>
            </a:extLst>
          </p:cNvPr>
          <p:cNvSpPr txBox="1"/>
          <p:nvPr/>
        </p:nvSpPr>
        <p:spPr>
          <a:xfrm>
            <a:off x="1218290" y="2877279"/>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b</a:t>
            </a:r>
            <a:endParaRPr lang="en-US" sz="4800" b="1" dirty="0">
              <a:latin typeface="Century Gothic" panose="020B0502020202020204" pitchFamily="34" charset="0"/>
            </a:endParaRPr>
          </a:p>
        </p:txBody>
      </p:sp>
      <p:sp>
        <p:nvSpPr>
          <p:cNvPr id="106" name="TextBox 105">
            <a:extLst>
              <a:ext uri="{FF2B5EF4-FFF2-40B4-BE49-F238E27FC236}">
                <a16:creationId xmlns:a16="http://schemas.microsoft.com/office/drawing/2014/main" id="{D152A83D-93FA-7F49-9CCA-8B518FF4CB6C}"/>
              </a:ext>
            </a:extLst>
          </p:cNvPr>
          <p:cNvSpPr txBox="1"/>
          <p:nvPr/>
        </p:nvSpPr>
        <p:spPr>
          <a:xfrm>
            <a:off x="2052951" y="2870673"/>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c</a:t>
            </a:r>
            <a:endParaRPr lang="en-US" sz="4800" b="1" dirty="0">
              <a:latin typeface="Century Gothic" panose="020B0502020202020204" pitchFamily="34" charset="0"/>
            </a:endParaRPr>
          </a:p>
        </p:txBody>
      </p:sp>
      <p:sp>
        <p:nvSpPr>
          <p:cNvPr id="107" name="TextBox 106">
            <a:extLst>
              <a:ext uri="{FF2B5EF4-FFF2-40B4-BE49-F238E27FC236}">
                <a16:creationId xmlns:a16="http://schemas.microsoft.com/office/drawing/2014/main" id="{C7C9C530-553D-674B-B314-AA68732E06DB}"/>
              </a:ext>
            </a:extLst>
          </p:cNvPr>
          <p:cNvSpPr txBox="1"/>
          <p:nvPr/>
        </p:nvSpPr>
        <p:spPr>
          <a:xfrm>
            <a:off x="383629" y="2877280"/>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a</a:t>
            </a:r>
            <a:endParaRPr lang="en-US" sz="4800" b="1" dirty="0">
              <a:latin typeface="Century Gothic" panose="020B0502020202020204" pitchFamily="34" charset="0"/>
            </a:endParaRPr>
          </a:p>
        </p:txBody>
      </p:sp>
      <p:sp>
        <p:nvSpPr>
          <p:cNvPr id="108" name="TextBox 107">
            <a:extLst>
              <a:ext uri="{FF2B5EF4-FFF2-40B4-BE49-F238E27FC236}">
                <a16:creationId xmlns:a16="http://schemas.microsoft.com/office/drawing/2014/main" id="{17274E0E-3A0A-EF49-A5CA-A5F2C9CE9B26}"/>
              </a:ext>
            </a:extLst>
          </p:cNvPr>
          <p:cNvSpPr txBox="1"/>
          <p:nvPr/>
        </p:nvSpPr>
        <p:spPr>
          <a:xfrm>
            <a:off x="383629" y="3940568"/>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d</a:t>
            </a:r>
            <a:endParaRPr lang="en-US" sz="4800" b="1" dirty="0">
              <a:latin typeface="Century Gothic" panose="020B0502020202020204" pitchFamily="34" charset="0"/>
            </a:endParaRPr>
          </a:p>
        </p:txBody>
      </p:sp>
      <p:sp>
        <p:nvSpPr>
          <p:cNvPr id="109" name="TextBox 108">
            <a:extLst>
              <a:ext uri="{FF2B5EF4-FFF2-40B4-BE49-F238E27FC236}">
                <a16:creationId xmlns:a16="http://schemas.microsoft.com/office/drawing/2014/main" id="{991FCF33-4AE2-0948-AA84-70484153A6B7}"/>
              </a:ext>
            </a:extLst>
          </p:cNvPr>
          <p:cNvSpPr txBox="1"/>
          <p:nvPr/>
        </p:nvSpPr>
        <p:spPr>
          <a:xfrm>
            <a:off x="1214484" y="3940568"/>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m</a:t>
            </a:r>
            <a:endParaRPr lang="en-US" sz="4800" b="1" dirty="0">
              <a:latin typeface="Century Gothic" panose="020B0502020202020204" pitchFamily="34" charset="0"/>
            </a:endParaRPr>
          </a:p>
        </p:txBody>
      </p:sp>
      <p:sp>
        <p:nvSpPr>
          <p:cNvPr id="110" name="TextBox 109">
            <a:extLst>
              <a:ext uri="{FF2B5EF4-FFF2-40B4-BE49-F238E27FC236}">
                <a16:creationId xmlns:a16="http://schemas.microsoft.com/office/drawing/2014/main" id="{E95A12F2-E5B3-5C4F-98FB-61923F6AF1D1}"/>
              </a:ext>
            </a:extLst>
          </p:cNvPr>
          <p:cNvSpPr txBox="1"/>
          <p:nvPr/>
        </p:nvSpPr>
        <p:spPr>
          <a:xfrm>
            <a:off x="383629" y="5010465"/>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p</a:t>
            </a:r>
            <a:endParaRPr lang="en-US" sz="4800" b="1" dirty="0">
              <a:latin typeface="Century Gothic" panose="020B0502020202020204" pitchFamily="34" charset="0"/>
            </a:endParaRPr>
          </a:p>
        </p:txBody>
      </p:sp>
      <p:sp>
        <p:nvSpPr>
          <p:cNvPr id="111" name="TextBox 110">
            <a:extLst>
              <a:ext uri="{FF2B5EF4-FFF2-40B4-BE49-F238E27FC236}">
                <a16:creationId xmlns:a16="http://schemas.microsoft.com/office/drawing/2014/main" id="{E4EB69CE-B14F-2049-9903-504A6041D4B7}"/>
              </a:ext>
            </a:extLst>
          </p:cNvPr>
          <p:cNvSpPr txBox="1"/>
          <p:nvPr/>
        </p:nvSpPr>
        <p:spPr>
          <a:xfrm>
            <a:off x="2045339" y="3940568"/>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n</a:t>
            </a:r>
            <a:endParaRPr lang="en-US" sz="4800" b="1" dirty="0">
              <a:latin typeface="Century Gothic" panose="020B0502020202020204" pitchFamily="34" charset="0"/>
            </a:endParaRPr>
          </a:p>
        </p:txBody>
      </p:sp>
      <p:sp>
        <p:nvSpPr>
          <p:cNvPr id="112" name="TextBox 111">
            <a:extLst>
              <a:ext uri="{FF2B5EF4-FFF2-40B4-BE49-F238E27FC236}">
                <a16:creationId xmlns:a16="http://schemas.microsoft.com/office/drawing/2014/main" id="{7AB9BB71-BA69-9148-8A53-0BB252591D3B}"/>
              </a:ext>
            </a:extLst>
          </p:cNvPr>
          <p:cNvSpPr txBox="1"/>
          <p:nvPr/>
        </p:nvSpPr>
        <p:spPr>
          <a:xfrm>
            <a:off x="1214484" y="5017071"/>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s</a:t>
            </a:r>
            <a:endParaRPr lang="en-US" sz="4800" b="1" dirty="0">
              <a:latin typeface="Century Gothic" panose="020B0502020202020204" pitchFamily="34" charset="0"/>
            </a:endParaRPr>
          </a:p>
        </p:txBody>
      </p:sp>
      <p:sp>
        <p:nvSpPr>
          <p:cNvPr id="113" name="TextBox 112">
            <a:extLst>
              <a:ext uri="{FF2B5EF4-FFF2-40B4-BE49-F238E27FC236}">
                <a16:creationId xmlns:a16="http://schemas.microsoft.com/office/drawing/2014/main" id="{D3C19076-19B6-C341-81C6-838644A0B1C3}"/>
              </a:ext>
            </a:extLst>
          </p:cNvPr>
          <p:cNvSpPr txBox="1"/>
          <p:nvPr/>
        </p:nvSpPr>
        <p:spPr>
          <a:xfrm>
            <a:off x="2049129" y="4994889"/>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t</a:t>
            </a:r>
            <a:endParaRPr lang="en-US" sz="4800" b="1" dirty="0">
              <a:latin typeface="Century Gothic" panose="020B0502020202020204" pitchFamily="34" charset="0"/>
            </a:endParaRPr>
          </a:p>
        </p:txBody>
      </p:sp>
      <p:sp>
        <p:nvSpPr>
          <p:cNvPr id="114" name="TextBox 113">
            <a:extLst>
              <a:ext uri="{FF2B5EF4-FFF2-40B4-BE49-F238E27FC236}">
                <a16:creationId xmlns:a16="http://schemas.microsoft.com/office/drawing/2014/main" id="{FE3B9E50-6BEF-1945-ABDC-4A46DF1273FC}"/>
              </a:ext>
            </a:extLst>
          </p:cNvPr>
          <p:cNvSpPr txBox="1"/>
          <p:nvPr/>
        </p:nvSpPr>
        <p:spPr>
          <a:xfrm>
            <a:off x="1218290" y="2877279"/>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b</a:t>
            </a:r>
            <a:endParaRPr lang="en-US" sz="4800" b="1" dirty="0">
              <a:latin typeface="Century Gothic" panose="020B0502020202020204" pitchFamily="34" charset="0"/>
            </a:endParaRPr>
          </a:p>
        </p:txBody>
      </p:sp>
      <p:sp>
        <p:nvSpPr>
          <p:cNvPr id="116" name="TextBox 115">
            <a:extLst>
              <a:ext uri="{FF2B5EF4-FFF2-40B4-BE49-F238E27FC236}">
                <a16:creationId xmlns:a16="http://schemas.microsoft.com/office/drawing/2014/main" id="{7381B095-4C2E-2A49-A699-B321518706A7}"/>
              </a:ext>
            </a:extLst>
          </p:cNvPr>
          <p:cNvSpPr txBox="1"/>
          <p:nvPr/>
        </p:nvSpPr>
        <p:spPr>
          <a:xfrm>
            <a:off x="2052951" y="2870673"/>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c</a:t>
            </a:r>
            <a:endParaRPr lang="en-US" sz="4800" b="1" dirty="0">
              <a:latin typeface="Century Gothic" panose="020B0502020202020204" pitchFamily="34" charset="0"/>
            </a:endParaRPr>
          </a:p>
        </p:txBody>
      </p:sp>
      <p:sp>
        <p:nvSpPr>
          <p:cNvPr id="117" name="TextBox 116">
            <a:extLst>
              <a:ext uri="{FF2B5EF4-FFF2-40B4-BE49-F238E27FC236}">
                <a16:creationId xmlns:a16="http://schemas.microsoft.com/office/drawing/2014/main" id="{7BB6E8B2-133D-834B-B700-F5A80279F732}"/>
              </a:ext>
            </a:extLst>
          </p:cNvPr>
          <p:cNvSpPr txBox="1"/>
          <p:nvPr/>
        </p:nvSpPr>
        <p:spPr>
          <a:xfrm>
            <a:off x="383629" y="2877280"/>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a</a:t>
            </a:r>
            <a:endParaRPr lang="en-US" sz="4800" b="1" dirty="0">
              <a:latin typeface="Century Gothic" panose="020B0502020202020204" pitchFamily="34" charset="0"/>
            </a:endParaRPr>
          </a:p>
        </p:txBody>
      </p:sp>
      <p:sp>
        <p:nvSpPr>
          <p:cNvPr id="118" name="TextBox 117">
            <a:extLst>
              <a:ext uri="{FF2B5EF4-FFF2-40B4-BE49-F238E27FC236}">
                <a16:creationId xmlns:a16="http://schemas.microsoft.com/office/drawing/2014/main" id="{0883418E-BE09-3B46-B2B6-4E4C907545A3}"/>
              </a:ext>
            </a:extLst>
          </p:cNvPr>
          <p:cNvSpPr txBox="1"/>
          <p:nvPr/>
        </p:nvSpPr>
        <p:spPr>
          <a:xfrm>
            <a:off x="383629" y="3940568"/>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d</a:t>
            </a:r>
            <a:endParaRPr lang="en-US" sz="4800" b="1" dirty="0">
              <a:latin typeface="Century Gothic" panose="020B0502020202020204" pitchFamily="34" charset="0"/>
            </a:endParaRPr>
          </a:p>
        </p:txBody>
      </p:sp>
      <p:sp>
        <p:nvSpPr>
          <p:cNvPr id="119" name="TextBox 118">
            <a:extLst>
              <a:ext uri="{FF2B5EF4-FFF2-40B4-BE49-F238E27FC236}">
                <a16:creationId xmlns:a16="http://schemas.microsoft.com/office/drawing/2014/main" id="{938DDEB7-8C28-6E4D-98BB-A011D77ED916}"/>
              </a:ext>
            </a:extLst>
          </p:cNvPr>
          <p:cNvSpPr txBox="1"/>
          <p:nvPr/>
        </p:nvSpPr>
        <p:spPr>
          <a:xfrm>
            <a:off x="1214484" y="3940568"/>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m</a:t>
            </a:r>
            <a:endParaRPr lang="en-US" sz="4800" b="1" dirty="0">
              <a:latin typeface="Century Gothic" panose="020B0502020202020204" pitchFamily="34" charset="0"/>
            </a:endParaRPr>
          </a:p>
        </p:txBody>
      </p:sp>
      <p:sp>
        <p:nvSpPr>
          <p:cNvPr id="120" name="TextBox 119">
            <a:extLst>
              <a:ext uri="{FF2B5EF4-FFF2-40B4-BE49-F238E27FC236}">
                <a16:creationId xmlns:a16="http://schemas.microsoft.com/office/drawing/2014/main" id="{1E501CED-AAEF-CE44-AE8D-C7DBCCD9D941}"/>
              </a:ext>
            </a:extLst>
          </p:cNvPr>
          <p:cNvSpPr txBox="1"/>
          <p:nvPr/>
        </p:nvSpPr>
        <p:spPr>
          <a:xfrm>
            <a:off x="383629" y="5010465"/>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p</a:t>
            </a:r>
            <a:endParaRPr lang="en-US" sz="4800" b="1" dirty="0">
              <a:latin typeface="Century Gothic" panose="020B0502020202020204" pitchFamily="34" charset="0"/>
            </a:endParaRPr>
          </a:p>
        </p:txBody>
      </p:sp>
      <p:sp>
        <p:nvSpPr>
          <p:cNvPr id="121" name="TextBox 120">
            <a:extLst>
              <a:ext uri="{FF2B5EF4-FFF2-40B4-BE49-F238E27FC236}">
                <a16:creationId xmlns:a16="http://schemas.microsoft.com/office/drawing/2014/main" id="{0E32FE14-2A08-EA41-9F89-60C169AB9803}"/>
              </a:ext>
            </a:extLst>
          </p:cNvPr>
          <p:cNvSpPr txBox="1"/>
          <p:nvPr/>
        </p:nvSpPr>
        <p:spPr>
          <a:xfrm>
            <a:off x="2045339" y="3940568"/>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n</a:t>
            </a:r>
            <a:endParaRPr lang="en-US" sz="4800" b="1" dirty="0">
              <a:latin typeface="Century Gothic" panose="020B0502020202020204" pitchFamily="34" charset="0"/>
            </a:endParaRPr>
          </a:p>
        </p:txBody>
      </p:sp>
      <p:sp>
        <p:nvSpPr>
          <p:cNvPr id="122" name="TextBox 121">
            <a:extLst>
              <a:ext uri="{FF2B5EF4-FFF2-40B4-BE49-F238E27FC236}">
                <a16:creationId xmlns:a16="http://schemas.microsoft.com/office/drawing/2014/main" id="{9464AA37-A84E-F348-A648-E94FD5802403}"/>
              </a:ext>
            </a:extLst>
          </p:cNvPr>
          <p:cNvSpPr txBox="1"/>
          <p:nvPr/>
        </p:nvSpPr>
        <p:spPr>
          <a:xfrm>
            <a:off x="1214484" y="5017071"/>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s</a:t>
            </a:r>
            <a:endParaRPr lang="en-US" sz="4800" b="1" dirty="0">
              <a:latin typeface="Century Gothic" panose="020B0502020202020204" pitchFamily="34" charset="0"/>
            </a:endParaRPr>
          </a:p>
        </p:txBody>
      </p:sp>
      <p:sp>
        <p:nvSpPr>
          <p:cNvPr id="123" name="TextBox 122">
            <a:extLst>
              <a:ext uri="{FF2B5EF4-FFF2-40B4-BE49-F238E27FC236}">
                <a16:creationId xmlns:a16="http://schemas.microsoft.com/office/drawing/2014/main" id="{FDA066F4-4BB2-2F49-9AF3-FC4A88A696FD}"/>
              </a:ext>
            </a:extLst>
          </p:cNvPr>
          <p:cNvSpPr txBox="1"/>
          <p:nvPr/>
        </p:nvSpPr>
        <p:spPr>
          <a:xfrm>
            <a:off x="2049129" y="4994889"/>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t</a:t>
            </a:r>
            <a:endParaRPr lang="en-US" sz="4800" b="1" dirty="0">
              <a:latin typeface="Century Gothic" panose="020B0502020202020204" pitchFamily="34" charset="0"/>
            </a:endParaRPr>
          </a:p>
        </p:txBody>
      </p:sp>
      <p:sp>
        <p:nvSpPr>
          <p:cNvPr id="124" name="TextBox 123">
            <a:extLst>
              <a:ext uri="{FF2B5EF4-FFF2-40B4-BE49-F238E27FC236}">
                <a16:creationId xmlns:a16="http://schemas.microsoft.com/office/drawing/2014/main" id="{27C7D4CF-FA3A-484C-85B0-2790259A6BE8}"/>
              </a:ext>
            </a:extLst>
          </p:cNvPr>
          <p:cNvSpPr txBox="1"/>
          <p:nvPr/>
        </p:nvSpPr>
        <p:spPr>
          <a:xfrm>
            <a:off x="1218290" y="2877278"/>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b</a:t>
            </a:r>
            <a:endParaRPr lang="en-US" sz="4800" b="1" dirty="0">
              <a:latin typeface="Century Gothic" panose="020B0502020202020204" pitchFamily="34" charset="0"/>
            </a:endParaRPr>
          </a:p>
        </p:txBody>
      </p:sp>
      <p:sp>
        <p:nvSpPr>
          <p:cNvPr id="125" name="TextBox 124">
            <a:extLst>
              <a:ext uri="{FF2B5EF4-FFF2-40B4-BE49-F238E27FC236}">
                <a16:creationId xmlns:a16="http://schemas.microsoft.com/office/drawing/2014/main" id="{9F63891C-EBF8-E24A-BC42-162BF520DB6C}"/>
              </a:ext>
            </a:extLst>
          </p:cNvPr>
          <p:cNvSpPr txBox="1"/>
          <p:nvPr/>
        </p:nvSpPr>
        <p:spPr>
          <a:xfrm>
            <a:off x="2052951" y="2870672"/>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c</a:t>
            </a:r>
            <a:endParaRPr lang="en-US" sz="4800" b="1" dirty="0">
              <a:latin typeface="Century Gothic" panose="020B0502020202020204" pitchFamily="34" charset="0"/>
            </a:endParaRPr>
          </a:p>
        </p:txBody>
      </p:sp>
      <p:sp>
        <p:nvSpPr>
          <p:cNvPr id="126" name="TextBox 125">
            <a:extLst>
              <a:ext uri="{FF2B5EF4-FFF2-40B4-BE49-F238E27FC236}">
                <a16:creationId xmlns:a16="http://schemas.microsoft.com/office/drawing/2014/main" id="{2ACF2EFD-7F3A-AA49-BA00-ADF8039A5D8A}"/>
              </a:ext>
            </a:extLst>
          </p:cNvPr>
          <p:cNvSpPr txBox="1"/>
          <p:nvPr/>
        </p:nvSpPr>
        <p:spPr>
          <a:xfrm>
            <a:off x="383629" y="2877279"/>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a</a:t>
            </a:r>
            <a:endParaRPr lang="en-US" sz="4800" b="1" dirty="0">
              <a:latin typeface="Century Gothic" panose="020B0502020202020204" pitchFamily="34" charset="0"/>
            </a:endParaRPr>
          </a:p>
        </p:txBody>
      </p:sp>
      <p:sp>
        <p:nvSpPr>
          <p:cNvPr id="127" name="TextBox 126">
            <a:extLst>
              <a:ext uri="{FF2B5EF4-FFF2-40B4-BE49-F238E27FC236}">
                <a16:creationId xmlns:a16="http://schemas.microsoft.com/office/drawing/2014/main" id="{5C550E1C-0775-5A47-819C-77F266DE8ED4}"/>
              </a:ext>
            </a:extLst>
          </p:cNvPr>
          <p:cNvSpPr txBox="1"/>
          <p:nvPr/>
        </p:nvSpPr>
        <p:spPr>
          <a:xfrm>
            <a:off x="383629" y="3940567"/>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d</a:t>
            </a:r>
            <a:endParaRPr lang="en-US" sz="4800" b="1" dirty="0">
              <a:latin typeface="Century Gothic" panose="020B0502020202020204" pitchFamily="34" charset="0"/>
            </a:endParaRPr>
          </a:p>
        </p:txBody>
      </p:sp>
      <p:sp>
        <p:nvSpPr>
          <p:cNvPr id="128" name="TextBox 127">
            <a:extLst>
              <a:ext uri="{FF2B5EF4-FFF2-40B4-BE49-F238E27FC236}">
                <a16:creationId xmlns:a16="http://schemas.microsoft.com/office/drawing/2014/main" id="{167A7C45-7DCC-C744-8FA2-47C66BCC0BED}"/>
              </a:ext>
            </a:extLst>
          </p:cNvPr>
          <p:cNvSpPr txBox="1"/>
          <p:nvPr/>
        </p:nvSpPr>
        <p:spPr>
          <a:xfrm>
            <a:off x="1214484" y="3940567"/>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m</a:t>
            </a:r>
            <a:endParaRPr lang="en-US" sz="4800" b="1" dirty="0">
              <a:latin typeface="Century Gothic" panose="020B0502020202020204" pitchFamily="34" charset="0"/>
            </a:endParaRPr>
          </a:p>
        </p:txBody>
      </p:sp>
      <p:sp>
        <p:nvSpPr>
          <p:cNvPr id="129" name="TextBox 128">
            <a:extLst>
              <a:ext uri="{FF2B5EF4-FFF2-40B4-BE49-F238E27FC236}">
                <a16:creationId xmlns:a16="http://schemas.microsoft.com/office/drawing/2014/main" id="{ECDAFDD3-24C5-5E48-82F2-0EB1029FEC91}"/>
              </a:ext>
            </a:extLst>
          </p:cNvPr>
          <p:cNvSpPr txBox="1"/>
          <p:nvPr/>
        </p:nvSpPr>
        <p:spPr>
          <a:xfrm>
            <a:off x="383629" y="5010464"/>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p</a:t>
            </a:r>
            <a:endParaRPr lang="en-US" sz="4800" b="1" dirty="0">
              <a:latin typeface="Century Gothic" panose="020B0502020202020204" pitchFamily="34" charset="0"/>
            </a:endParaRPr>
          </a:p>
        </p:txBody>
      </p:sp>
      <p:sp>
        <p:nvSpPr>
          <p:cNvPr id="130" name="TextBox 129">
            <a:extLst>
              <a:ext uri="{FF2B5EF4-FFF2-40B4-BE49-F238E27FC236}">
                <a16:creationId xmlns:a16="http://schemas.microsoft.com/office/drawing/2014/main" id="{EE4808DA-E353-164C-A2CD-F3DF5BC5776E}"/>
              </a:ext>
            </a:extLst>
          </p:cNvPr>
          <p:cNvSpPr txBox="1"/>
          <p:nvPr/>
        </p:nvSpPr>
        <p:spPr>
          <a:xfrm>
            <a:off x="2045339" y="3940567"/>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n</a:t>
            </a:r>
            <a:endParaRPr lang="en-US" sz="4800" b="1" dirty="0">
              <a:latin typeface="Century Gothic" panose="020B0502020202020204" pitchFamily="34" charset="0"/>
            </a:endParaRPr>
          </a:p>
        </p:txBody>
      </p:sp>
      <p:sp>
        <p:nvSpPr>
          <p:cNvPr id="131" name="TextBox 130">
            <a:extLst>
              <a:ext uri="{FF2B5EF4-FFF2-40B4-BE49-F238E27FC236}">
                <a16:creationId xmlns:a16="http://schemas.microsoft.com/office/drawing/2014/main" id="{94FAAE93-FDEF-8E4B-BBC2-2AB93DE3DB1E}"/>
              </a:ext>
            </a:extLst>
          </p:cNvPr>
          <p:cNvSpPr txBox="1"/>
          <p:nvPr/>
        </p:nvSpPr>
        <p:spPr>
          <a:xfrm>
            <a:off x="1214484" y="5017070"/>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s</a:t>
            </a:r>
            <a:endParaRPr lang="en-US" sz="4800" b="1" dirty="0">
              <a:latin typeface="Century Gothic" panose="020B0502020202020204" pitchFamily="34" charset="0"/>
            </a:endParaRPr>
          </a:p>
        </p:txBody>
      </p:sp>
      <p:sp>
        <p:nvSpPr>
          <p:cNvPr id="132" name="TextBox 131">
            <a:extLst>
              <a:ext uri="{FF2B5EF4-FFF2-40B4-BE49-F238E27FC236}">
                <a16:creationId xmlns:a16="http://schemas.microsoft.com/office/drawing/2014/main" id="{CC17F20F-126C-4848-8B39-EF8059502A84}"/>
              </a:ext>
            </a:extLst>
          </p:cNvPr>
          <p:cNvSpPr txBox="1"/>
          <p:nvPr/>
        </p:nvSpPr>
        <p:spPr>
          <a:xfrm>
            <a:off x="2049129" y="4994888"/>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t</a:t>
            </a:r>
            <a:endParaRPr lang="en-US" sz="4800" b="1" dirty="0">
              <a:latin typeface="Century Gothic" panose="020B0502020202020204" pitchFamily="34" charset="0"/>
            </a:endParaRPr>
          </a:p>
        </p:txBody>
      </p:sp>
      <p:sp>
        <p:nvSpPr>
          <p:cNvPr id="133" name="TextBox 132">
            <a:extLst>
              <a:ext uri="{FF2B5EF4-FFF2-40B4-BE49-F238E27FC236}">
                <a16:creationId xmlns:a16="http://schemas.microsoft.com/office/drawing/2014/main" id="{255F7814-A19B-EB40-B390-9F03AB21B923}"/>
              </a:ext>
            </a:extLst>
          </p:cNvPr>
          <p:cNvSpPr txBox="1"/>
          <p:nvPr/>
        </p:nvSpPr>
        <p:spPr>
          <a:xfrm>
            <a:off x="1218290" y="2877277"/>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b</a:t>
            </a:r>
            <a:endParaRPr lang="en-US" sz="4800" b="1" dirty="0">
              <a:latin typeface="Century Gothic" panose="020B0502020202020204" pitchFamily="34" charset="0"/>
            </a:endParaRPr>
          </a:p>
        </p:txBody>
      </p:sp>
      <p:sp>
        <p:nvSpPr>
          <p:cNvPr id="134" name="TextBox 133">
            <a:extLst>
              <a:ext uri="{FF2B5EF4-FFF2-40B4-BE49-F238E27FC236}">
                <a16:creationId xmlns:a16="http://schemas.microsoft.com/office/drawing/2014/main" id="{61F80266-7ED0-D74C-AD4A-CFF467892157}"/>
              </a:ext>
            </a:extLst>
          </p:cNvPr>
          <p:cNvSpPr txBox="1"/>
          <p:nvPr/>
        </p:nvSpPr>
        <p:spPr>
          <a:xfrm>
            <a:off x="2052951" y="2870671"/>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c</a:t>
            </a:r>
            <a:endParaRPr lang="en-US" sz="4800" b="1" dirty="0">
              <a:latin typeface="Century Gothic" panose="020B0502020202020204" pitchFamily="34" charset="0"/>
            </a:endParaRPr>
          </a:p>
        </p:txBody>
      </p:sp>
      <p:sp>
        <p:nvSpPr>
          <p:cNvPr id="135" name="TextBox 134">
            <a:extLst>
              <a:ext uri="{FF2B5EF4-FFF2-40B4-BE49-F238E27FC236}">
                <a16:creationId xmlns:a16="http://schemas.microsoft.com/office/drawing/2014/main" id="{758BE6EF-A105-104E-995F-89B4DCD0C03B}"/>
              </a:ext>
            </a:extLst>
          </p:cNvPr>
          <p:cNvSpPr txBox="1"/>
          <p:nvPr/>
        </p:nvSpPr>
        <p:spPr>
          <a:xfrm>
            <a:off x="383629" y="2877278"/>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a</a:t>
            </a:r>
            <a:endParaRPr lang="en-US" sz="4800" b="1" dirty="0">
              <a:latin typeface="Century Gothic" panose="020B0502020202020204" pitchFamily="34" charset="0"/>
            </a:endParaRPr>
          </a:p>
        </p:txBody>
      </p:sp>
      <p:sp>
        <p:nvSpPr>
          <p:cNvPr id="136" name="TextBox 135">
            <a:extLst>
              <a:ext uri="{FF2B5EF4-FFF2-40B4-BE49-F238E27FC236}">
                <a16:creationId xmlns:a16="http://schemas.microsoft.com/office/drawing/2014/main" id="{E4CB3D58-DF9D-6449-A012-ABF50F3367ED}"/>
              </a:ext>
            </a:extLst>
          </p:cNvPr>
          <p:cNvSpPr txBox="1"/>
          <p:nvPr/>
        </p:nvSpPr>
        <p:spPr>
          <a:xfrm>
            <a:off x="383629" y="3940566"/>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d</a:t>
            </a:r>
            <a:endParaRPr lang="en-US" sz="4800" b="1" dirty="0">
              <a:latin typeface="Century Gothic" panose="020B0502020202020204" pitchFamily="34" charset="0"/>
            </a:endParaRPr>
          </a:p>
        </p:txBody>
      </p:sp>
      <p:sp>
        <p:nvSpPr>
          <p:cNvPr id="137" name="TextBox 136">
            <a:extLst>
              <a:ext uri="{FF2B5EF4-FFF2-40B4-BE49-F238E27FC236}">
                <a16:creationId xmlns:a16="http://schemas.microsoft.com/office/drawing/2014/main" id="{15211C5F-32E7-924C-8E9D-4C39CA0D3030}"/>
              </a:ext>
            </a:extLst>
          </p:cNvPr>
          <p:cNvSpPr txBox="1"/>
          <p:nvPr/>
        </p:nvSpPr>
        <p:spPr>
          <a:xfrm>
            <a:off x="1214484" y="3940566"/>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m</a:t>
            </a:r>
            <a:endParaRPr lang="en-US" sz="4800" b="1" dirty="0">
              <a:latin typeface="Century Gothic" panose="020B0502020202020204" pitchFamily="34" charset="0"/>
            </a:endParaRPr>
          </a:p>
        </p:txBody>
      </p:sp>
      <p:sp>
        <p:nvSpPr>
          <p:cNvPr id="138" name="TextBox 137">
            <a:extLst>
              <a:ext uri="{FF2B5EF4-FFF2-40B4-BE49-F238E27FC236}">
                <a16:creationId xmlns:a16="http://schemas.microsoft.com/office/drawing/2014/main" id="{049C4A19-E840-D946-87E5-44665F19188D}"/>
              </a:ext>
            </a:extLst>
          </p:cNvPr>
          <p:cNvSpPr txBox="1"/>
          <p:nvPr/>
        </p:nvSpPr>
        <p:spPr>
          <a:xfrm>
            <a:off x="383629" y="5010463"/>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p</a:t>
            </a:r>
            <a:endParaRPr lang="en-US" sz="4800" b="1" dirty="0">
              <a:latin typeface="Century Gothic" panose="020B0502020202020204" pitchFamily="34" charset="0"/>
            </a:endParaRPr>
          </a:p>
        </p:txBody>
      </p:sp>
      <p:sp>
        <p:nvSpPr>
          <p:cNvPr id="139" name="TextBox 138">
            <a:extLst>
              <a:ext uri="{FF2B5EF4-FFF2-40B4-BE49-F238E27FC236}">
                <a16:creationId xmlns:a16="http://schemas.microsoft.com/office/drawing/2014/main" id="{A4F95FD7-D88A-3448-AFF8-C0C9E67F826A}"/>
              </a:ext>
            </a:extLst>
          </p:cNvPr>
          <p:cNvSpPr txBox="1"/>
          <p:nvPr/>
        </p:nvSpPr>
        <p:spPr>
          <a:xfrm>
            <a:off x="2045339" y="3940566"/>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n</a:t>
            </a:r>
            <a:endParaRPr lang="en-US" sz="4800" b="1" dirty="0">
              <a:latin typeface="Century Gothic" panose="020B0502020202020204" pitchFamily="34" charset="0"/>
            </a:endParaRPr>
          </a:p>
        </p:txBody>
      </p:sp>
      <p:sp>
        <p:nvSpPr>
          <p:cNvPr id="140" name="TextBox 139">
            <a:extLst>
              <a:ext uri="{FF2B5EF4-FFF2-40B4-BE49-F238E27FC236}">
                <a16:creationId xmlns:a16="http://schemas.microsoft.com/office/drawing/2014/main" id="{B7A7293F-847B-E948-B284-051A61CD6537}"/>
              </a:ext>
            </a:extLst>
          </p:cNvPr>
          <p:cNvSpPr txBox="1"/>
          <p:nvPr/>
        </p:nvSpPr>
        <p:spPr>
          <a:xfrm>
            <a:off x="1214484" y="5017069"/>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s</a:t>
            </a:r>
            <a:endParaRPr lang="en-US" sz="4800" b="1" dirty="0">
              <a:latin typeface="Century Gothic" panose="020B0502020202020204" pitchFamily="34" charset="0"/>
            </a:endParaRPr>
          </a:p>
        </p:txBody>
      </p:sp>
      <p:sp>
        <p:nvSpPr>
          <p:cNvPr id="141" name="TextBox 140">
            <a:extLst>
              <a:ext uri="{FF2B5EF4-FFF2-40B4-BE49-F238E27FC236}">
                <a16:creationId xmlns:a16="http://schemas.microsoft.com/office/drawing/2014/main" id="{194B5740-438B-7A40-A9E2-764386B5AB36}"/>
              </a:ext>
            </a:extLst>
          </p:cNvPr>
          <p:cNvSpPr txBox="1"/>
          <p:nvPr/>
        </p:nvSpPr>
        <p:spPr>
          <a:xfrm>
            <a:off x="2049129" y="4994887"/>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t</a:t>
            </a:r>
            <a:endParaRPr lang="en-US" sz="4800" b="1" dirty="0">
              <a:latin typeface="Century Gothic" panose="020B0502020202020204" pitchFamily="34" charset="0"/>
            </a:endParaRPr>
          </a:p>
        </p:txBody>
      </p:sp>
      <p:sp>
        <p:nvSpPr>
          <p:cNvPr id="142" name="TextBox 141">
            <a:extLst>
              <a:ext uri="{FF2B5EF4-FFF2-40B4-BE49-F238E27FC236}">
                <a16:creationId xmlns:a16="http://schemas.microsoft.com/office/drawing/2014/main" id="{A761D6EC-73D6-9A48-B6CD-FDB8192180BF}"/>
              </a:ext>
            </a:extLst>
          </p:cNvPr>
          <p:cNvSpPr txBox="1"/>
          <p:nvPr/>
        </p:nvSpPr>
        <p:spPr>
          <a:xfrm>
            <a:off x="1218290" y="2883884"/>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b</a:t>
            </a:r>
            <a:endParaRPr lang="en-US" sz="4800" b="1" dirty="0">
              <a:latin typeface="Century Gothic" panose="020B0502020202020204" pitchFamily="34" charset="0"/>
            </a:endParaRPr>
          </a:p>
        </p:txBody>
      </p:sp>
      <p:sp>
        <p:nvSpPr>
          <p:cNvPr id="143" name="TextBox 142">
            <a:extLst>
              <a:ext uri="{FF2B5EF4-FFF2-40B4-BE49-F238E27FC236}">
                <a16:creationId xmlns:a16="http://schemas.microsoft.com/office/drawing/2014/main" id="{6013FECC-8ED2-8147-958D-0D835B6B79BC}"/>
              </a:ext>
            </a:extLst>
          </p:cNvPr>
          <p:cNvSpPr txBox="1"/>
          <p:nvPr/>
        </p:nvSpPr>
        <p:spPr>
          <a:xfrm>
            <a:off x="2052951" y="2877278"/>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c</a:t>
            </a:r>
            <a:endParaRPr lang="en-US" sz="4800" b="1" dirty="0">
              <a:latin typeface="Century Gothic" panose="020B0502020202020204" pitchFamily="34" charset="0"/>
            </a:endParaRPr>
          </a:p>
        </p:txBody>
      </p:sp>
      <p:sp>
        <p:nvSpPr>
          <p:cNvPr id="144" name="TextBox 143">
            <a:extLst>
              <a:ext uri="{FF2B5EF4-FFF2-40B4-BE49-F238E27FC236}">
                <a16:creationId xmlns:a16="http://schemas.microsoft.com/office/drawing/2014/main" id="{FEAFE887-D998-5749-B68B-AB8C3E5FA443}"/>
              </a:ext>
            </a:extLst>
          </p:cNvPr>
          <p:cNvSpPr txBox="1"/>
          <p:nvPr/>
        </p:nvSpPr>
        <p:spPr>
          <a:xfrm>
            <a:off x="383629" y="2883885"/>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a</a:t>
            </a:r>
            <a:endParaRPr lang="en-US" sz="4800" b="1" dirty="0">
              <a:latin typeface="Century Gothic" panose="020B0502020202020204" pitchFamily="34" charset="0"/>
            </a:endParaRPr>
          </a:p>
        </p:txBody>
      </p:sp>
      <p:sp>
        <p:nvSpPr>
          <p:cNvPr id="145" name="TextBox 144">
            <a:extLst>
              <a:ext uri="{FF2B5EF4-FFF2-40B4-BE49-F238E27FC236}">
                <a16:creationId xmlns:a16="http://schemas.microsoft.com/office/drawing/2014/main" id="{C23E202D-1E3E-BF48-97F5-6C133A0CA52A}"/>
              </a:ext>
            </a:extLst>
          </p:cNvPr>
          <p:cNvSpPr txBox="1"/>
          <p:nvPr/>
        </p:nvSpPr>
        <p:spPr>
          <a:xfrm>
            <a:off x="383629" y="3947173"/>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d</a:t>
            </a:r>
            <a:endParaRPr lang="en-US" sz="4800" b="1" dirty="0">
              <a:latin typeface="Century Gothic" panose="020B0502020202020204" pitchFamily="34" charset="0"/>
            </a:endParaRPr>
          </a:p>
        </p:txBody>
      </p:sp>
      <p:sp>
        <p:nvSpPr>
          <p:cNvPr id="146" name="TextBox 145">
            <a:extLst>
              <a:ext uri="{FF2B5EF4-FFF2-40B4-BE49-F238E27FC236}">
                <a16:creationId xmlns:a16="http://schemas.microsoft.com/office/drawing/2014/main" id="{9D7257F3-9EC3-E24E-85BC-00245F1B7C98}"/>
              </a:ext>
            </a:extLst>
          </p:cNvPr>
          <p:cNvSpPr txBox="1"/>
          <p:nvPr/>
        </p:nvSpPr>
        <p:spPr>
          <a:xfrm>
            <a:off x="1214484" y="3947173"/>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m</a:t>
            </a:r>
            <a:endParaRPr lang="en-US" sz="4800" b="1" dirty="0">
              <a:latin typeface="Century Gothic" panose="020B0502020202020204" pitchFamily="34" charset="0"/>
            </a:endParaRPr>
          </a:p>
        </p:txBody>
      </p:sp>
      <p:sp>
        <p:nvSpPr>
          <p:cNvPr id="147" name="TextBox 146">
            <a:extLst>
              <a:ext uri="{FF2B5EF4-FFF2-40B4-BE49-F238E27FC236}">
                <a16:creationId xmlns:a16="http://schemas.microsoft.com/office/drawing/2014/main" id="{70D1AEBC-3637-AE41-B087-64C39FBB0B5B}"/>
              </a:ext>
            </a:extLst>
          </p:cNvPr>
          <p:cNvSpPr txBox="1"/>
          <p:nvPr/>
        </p:nvSpPr>
        <p:spPr>
          <a:xfrm>
            <a:off x="383629" y="5017070"/>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p</a:t>
            </a:r>
            <a:endParaRPr lang="en-US" sz="4800" b="1" dirty="0">
              <a:latin typeface="Century Gothic" panose="020B0502020202020204" pitchFamily="34" charset="0"/>
            </a:endParaRPr>
          </a:p>
        </p:txBody>
      </p:sp>
      <p:sp>
        <p:nvSpPr>
          <p:cNvPr id="148" name="TextBox 147">
            <a:extLst>
              <a:ext uri="{FF2B5EF4-FFF2-40B4-BE49-F238E27FC236}">
                <a16:creationId xmlns:a16="http://schemas.microsoft.com/office/drawing/2014/main" id="{BB641379-E747-9A40-9BD5-A792E21C66F9}"/>
              </a:ext>
            </a:extLst>
          </p:cNvPr>
          <p:cNvSpPr txBox="1"/>
          <p:nvPr/>
        </p:nvSpPr>
        <p:spPr>
          <a:xfrm>
            <a:off x="2045339" y="3947173"/>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n</a:t>
            </a:r>
            <a:endParaRPr lang="en-US" sz="4800" b="1" dirty="0">
              <a:latin typeface="Century Gothic" panose="020B0502020202020204" pitchFamily="34" charset="0"/>
            </a:endParaRPr>
          </a:p>
        </p:txBody>
      </p:sp>
      <p:sp>
        <p:nvSpPr>
          <p:cNvPr id="149" name="TextBox 148">
            <a:extLst>
              <a:ext uri="{FF2B5EF4-FFF2-40B4-BE49-F238E27FC236}">
                <a16:creationId xmlns:a16="http://schemas.microsoft.com/office/drawing/2014/main" id="{15BE479C-0F2B-1B45-B512-17E342D46D10}"/>
              </a:ext>
            </a:extLst>
          </p:cNvPr>
          <p:cNvSpPr txBox="1"/>
          <p:nvPr/>
        </p:nvSpPr>
        <p:spPr>
          <a:xfrm>
            <a:off x="1214484" y="5023676"/>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s</a:t>
            </a:r>
            <a:endParaRPr lang="en-US" sz="4800" b="1" dirty="0">
              <a:latin typeface="Century Gothic" panose="020B0502020202020204" pitchFamily="34" charset="0"/>
            </a:endParaRPr>
          </a:p>
        </p:txBody>
      </p:sp>
      <p:sp>
        <p:nvSpPr>
          <p:cNvPr id="150" name="TextBox 149">
            <a:extLst>
              <a:ext uri="{FF2B5EF4-FFF2-40B4-BE49-F238E27FC236}">
                <a16:creationId xmlns:a16="http://schemas.microsoft.com/office/drawing/2014/main" id="{2E61E9E9-B8B9-9D41-A8BE-2A0F49572BF5}"/>
              </a:ext>
            </a:extLst>
          </p:cNvPr>
          <p:cNvSpPr txBox="1"/>
          <p:nvPr/>
        </p:nvSpPr>
        <p:spPr>
          <a:xfrm>
            <a:off x="2049129" y="5001494"/>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t</a:t>
            </a:r>
            <a:endParaRPr lang="en-US" sz="4800" b="1" dirty="0">
              <a:latin typeface="Century Gothic" panose="020B0502020202020204" pitchFamily="34" charset="0"/>
            </a:endParaRPr>
          </a:p>
        </p:txBody>
      </p:sp>
      <p:sp>
        <p:nvSpPr>
          <p:cNvPr id="151" name="TextBox 150">
            <a:extLst>
              <a:ext uri="{FF2B5EF4-FFF2-40B4-BE49-F238E27FC236}">
                <a16:creationId xmlns:a16="http://schemas.microsoft.com/office/drawing/2014/main" id="{718D28A9-6DC9-7F4A-A850-B0FC1182FE0A}"/>
              </a:ext>
            </a:extLst>
          </p:cNvPr>
          <p:cNvSpPr txBox="1"/>
          <p:nvPr/>
        </p:nvSpPr>
        <p:spPr>
          <a:xfrm>
            <a:off x="1218290" y="2883883"/>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b</a:t>
            </a:r>
            <a:endParaRPr lang="en-US" sz="4800" b="1" dirty="0">
              <a:latin typeface="Century Gothic" panose="020B0502020202020204" pitchFamily="34" charset="0"/>
            </a:endParaRPr>
          </a:p>
        </p:txBody>
      </p:sp>
      <p:sp>
        <p:nvSpPr>
          <p:cNvPr id="152" name="TextBox 151">
            <a:extLst>
              <a:ext uri="{FF2B5EF4-FFF2-40B4-BE49-F238E27FC236}">
                <a16:creationId xmlns:a16="http://schemas.microsoft.com/office/drawing/2014/main" id="{00D33F0E-CE7F-794D-A217-85BE2F0942ED}"/>
              </a:ext>
            </a:extLst>
          </p:cNvPr>
          <p:cNvSpPr txBox="1"/>
          <p:nvPr/>
        </p:nvSpPr>
        <p:spPr>
          <a:xfrm>
            <a:off x="2052951" y="2877277"/>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c</a:t>
            </a:r>
            <a:endParaRPr lang="en-US" sz="4800" b="1" dirty="0">
              <a:latin typeface="Century Gothic" panose="020B0502020202020204" pitchFamily="34" charset="0"/>
            </a:endParaRPr>
          </a:p>
        </p:txBody>
      </p:sp>
      <p:sp>
        <p:nvSpPr>
          <p:cNvPr id="153" name="TextBox 152">
            <a:extLst>
              <a:ext uri="{FF2B5EF4-FFF2-40B4-BE49-F238E27FC236}">
                <a16:creationId xmlns:a16="http://schemas.microsoft.com/office/drawing/2014/main" id="{F1543DCD-A9A5-C74C-B96D-5B36A8FC1E2B}"/>
              </a:ext>
            </a:extLst>
          </p:cNvPr>
          <p:cNvSpPr txBox="1"/>
          <p:nvPr/>
        </p:nvSpPr>
        <p:spPr>
          <a:xfrm>
            <a:off x="383629" y="2883884"/>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a</a:t>
            </a:r>
            <a:endParaRPr lang="en-US" sz="4800" b="1" dirty="0">
              <a:latin typeface="Century Gothic" panose="020B0502020202020204" pitchFamily="34" charset="0"/>
            </a:endParaRPr>
          </a:p>
        </p:txBody>
      </p:sp>
      <p:sp>
        <p:nvSpPr>
          <p:cNvPr id="154" name="TextBox 153">
            <a:extLst>
              <a:ext uri="{FF2B5EF4-FFF2-40B4-BE49-F238E27FC236}">
                <a16:creationId xmlns:a16="http://schemas.microsoft.com/office/drawing/2014/main" id="{1D4933D9-64D5-794C-AC2A-715264205BA8}"/>
              </a:ext>
            </a:extLst>
          </p:cNvPr>
          <p:cNvSpPr txBox="1"/>
          <p:nvPr/>
        </p:nvSpPr>
        <p:spPr>
          <a:xfrm>
            <a:off x="383629" y="3947172"/>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d</a:t>
            </a:r>
            <a:endParaRPr lang="en-US" sz="4800" b="1" dirty="0">
              <a:latin typeface="Century Gothic" panose="020B0502020202020204" pitchFamily="34" charset="0"/>
            </a:endParaRPr>
          </a:p>
        </p:txBody>
      </p:sp>
      <p:sp>
        <p:nvSpPr>
          <p:cNvPr id="155" name="TextBox 154">
            <a:extLst>
              <a:ext uri="{FF2B5EF4-FFF2-40B4-BE49-F238E27FC236}">
                <a16:creationId xmlns:a16="http://schemas.microsoft.com/office/drawing/2014/main" id="{5FAC570D-9C5A-9446-820C-1C1D2EEA2173}"/>
              </a:ext>
            </a:extLst>
          </p:cNvPr>
          <p:cNvSpPr txBox="1"/>
          <p:nvPr/>
        </p:nvSpPr>
        <p:spPr>
          <a:xfrm>
            <a:off x="1214484" y="3947172"/>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m</a:t>
            </a:r>
            <a:endParaRPr lang="en-US" sz="4800" b="1" dirty="0">
              <a:latin typeface="Century Gothic" panose="020B0502020202020204" pitchFamily="34" charset="0"/>
            </a:endParaRPr>
          </a:p>
        </p:txBody>
      </p:sp>
      <p:sp>
        <p:nvSpPr>
          <p:cNvPr id="156" name="TextBox 155">
            <a:extLst>
              <a:ext uri="{FF2B5EF4-FFF2-40B4-BE49-F238E27FC236}">
                <a16:creationId xmlns:a16="http://schemas.microsoft.com/office/drawing/2014/main" id="{384359E3-3E49-A645-94C3-1EC58353DB7D}"/>
              </a:ext>
            </a:extLst>
          </p:cNvPr>
          <p:cNvSpPr txBox="1"/>
          <p:nvPr/>
        </p:nvSpPr>
        <p:spPr>
          <a:xfrm>
            <a:off x="383629" y="5017069"/>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p</a:t>
            </a:r>
            <a:endParaRPr lang="en-US" sz="4800" b="1" dirty="0">
              <a:latin typeface="Century Gothic" panose="020B0502020202020204" pitchFamily="34" charset="0"/>
            </a:endParaRPr>
          </a:p>
        </p:txBody>
      </p:sp>
      <p:sp>
        <p:nvSpPr>
          <p:cNvPr id="157" name="TextBox 156">
            <a:extLst>
              <a:ext uri="{FF2B5EF4-FFF2-40B4-BE49-F238E27FC236}">
                <a16:creationId xmlns:a16="http://schemas.microsoft.com/office/drawing/2014/main" id="{7EA25C17-A4BC-174C-8462-FE7C11087C1F}"/>
              </a:ext>
            </a:extLst>
          </p:cNvPr>
          <p:cNvSpPr txBox="1"/>
          <p:nvPr/>
        </p:nvSpPr>
        <p:spPr>
          <a:xfrm>
            <a:off x="2045339" y="3947172"/>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n</a:t>
            </a:r>
            <a:endParaRPr lang="en-US" sz="4800" b="1" dirty="0">
              <a:latin typeface="Century Gothic" panose="020B0502020202020204" pitchFamily="34" charset="0"/>
            </a:endParaRPr>
          </a:p>
        </p:txBody>
      </p:sp>
      <p:sp>
        <p:nvSpPr>
          <p:cNvPr id="158" name="TextBox 157">
            <a:extLst>
              <a:ext uri="{FF2B5EF4-FFF2-40B4-BE49-F238E27FC236}">
                <a16:creationId xmlns:a16="http://schemas.microsoft.com/office/drawing/2014/main" id="{54F79951-E256-E741-A11F-D2C10DDD3167}"/>
              </a:ext>
            </a:extLst>
          </p:cNvPr>
          <p:cNvSpPr txBox="1"/>
          <p:nvPr/>
        </p:nvSpPr>
        <p:spPr>
          <a:xfrm>
            <a:off x="1214484" y="5023675"/>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s</a:t>
            </a:r>
            <a:endParaRPr lang="en-US" sz="4800" b="1" dirty="0">
              <a:latin typeface="Century Gothic" panose="020B0502020202020204" pitchFamily="34" charset="0"/>
            </a:endParaRPr>
          </a:p>
        </p:txBody>
      </p:sp>
      <p:sp>
        <p:nvSpPr>
          <p:cNvPr id="159" name="TextBox 158">
            <a:extLst>
              <a:ext uri="{FF2B5EF4-FFF2-40B4-BE49-F238E27FC236}">
                <a16:creationId xmlns:a16="http://schemas.microsoft.com/office/drawing/2014/main" id="{F7C39C1E-58D7-4846-8BC7-15EB9FDF9213}"/>
              </a:ext>
            </a:extLst>
          </p:cNvPr>
          <p:cNvSpPr txBox="1"/>
          <p:nvPr/>
        </p:nvSpPr>
        <p:spPr>
          <a:xfrm>
            <a:off x="2049129" y="5001493"/>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t</a:t>
            </a:r>
            <a:endParaRPr lang="en-US" sz="4800" b="1" dirty="0">
              <a:latin typeface="Century Gothic" panose="020B0502020202020204" pitchFamily="34" charset="0"/>
            </a:endParaRPr>
          </a:p>
        </p:txBody>
      </p:sp>
      <p:sp>
        <p:nvSpPr>
          <p:cNvPr id="160" name="TextBox 159">
            <a:extLst>
              <a:ext uri="{FF2B5EF4-FFF2-40B4-BE49-F238E27FC236}">
                <a16:creationId xmlns:a16="http://schemas.microsoft.com/office/drawing/2014/main" id="{0A21AA8E-8235-3A45-8335-CD3623F1FFB0}"/>
              </a:ext>
            </a:extLst>
          </p:cNvPr>
          <p:cNvSpPr txBox="1"/>
          <p:nvPr/>
        </p:nvSpPr>
        <p:spPr>
          <a:xfrm>
            <a:off x="1218290" y="2883883"/>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b</a:t>
            </a:r>
            <a:endParaRPr lang="en-US" sz="4800" b="1" dirty="0">
              <a:latin typeface="Century Gothic" panose="020B0502020202020204" pitchFamily="34" charset="0"/>
            </a:endParaRPr>
          </a:p>
        </p:txBody>
      </p:sp>
      <p:sp>
        <p:nvSpPr>
          <p:cNvPr id="161" name="TextBox 160">
            <a:extLst>
              <a:ext uri="{FF2B5EF4-FFF2-40B4-BE49-F238E27FC236}">
                <a16:creationId xmlns:a16="http://schemas.microsoft.com/office/drawing/2014/main" id="{1E603710-DAC8-D042-92AC-0981B4DF0F76}"/>
              </a:ext>
            </a:extLst>
          </p:cNvPr>
          <p:cNvSpPr txBox="1"/>
          <p:nvPr/>
        </p:nvSpPr>
        <p:spPr>
          <a:xfrm>
            <a:off x="2052951" y="2877277"/>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c</a:t>
            </a:r>
            <a:endParaRPr lang="en-US" sz="4800" b="1" dirty="0">
              <a:latin typeface="Century Gothic" panose="020B0502020202020204" pitchFamily="34" charset="0"/>
            </a:endParaRPr>
          </a:p>
        </p:txBody>
      </p:sp>
      <p:sp>
        <p:nvSpPr>
          <p:cNvPr id="162" name="TextBox 161">
            <a:extLst>
              <a:ext uri="{FF2B5EF4-FFF2-40B4-BE49-F238E27FC236}">
                <a16:creationId xmlns:a16="http://schemas.microsoft.com/office/drawing/2014/main" id="{507A7F95-5B9A-2043-A038-A8734221FD02}"/>
              </a:ext>
            </a:extLst>
          </p:cNvPr>
          <p:cNvSpPr txBox="1"/>
          <p:nvPr/>
        </p:nvSpPr>
        <p:spPr>
          <a:xfrm>
            <a:off x="383629" y="2883884"/>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a</a:t>
            </a:r>
            <a:endParaRPr lang="en-US" sz="4800" b="1" dirty="0">
              <a:latin typeface="Century Gothic" panose="020B0502020202020204" pitchFamily="34" charset="0"/>
            </a:endParaRPr>
          </a:p>
        </p:txBody>
      </p:sp>
      <p:sp>
        <p:nvSpPr>
          <p:cNvPr id="163" name="TextBox 162">
            <a:extLst>
              <a:ext uri="{FF2B5EF4-FFF2-40B4-BE49-F238E27FC236}">
                <a16:creationId xmlns:a16="http://schemas.microsoft.com/office/drawing/2014/main" id="{BD982000-EBE2-D140-A3D3-5F73AA476713}"/>
              </a:ext>
            </a:extLst>
          </p:cNvPr>
          <p:cNvSpPr txBox="1"/>
          <p:nvPr/>
        </p:nvSpPr>
        <p:spPr>
          <a:xfrm>
            <a:off x="383629" y="3947172"/>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d</a:t>
            </a:r>
            <a:endParaRPr lang="en-US" sz="4800" b="1" dirty="0">
              <a:latin typeface="Century Gothic" panose="020B0502020202020204" pitchFamily="34" charset="0"/>
            </a:endParaRPr>
          </a:p>
        </p:txBody>
      </p:sp>
      <p:sp>
        <p:nvSpPr>
          <p:cNvPr id="164" name="TextBox 163">
            <a:extLst>
              <a:ext uri="{FF2B5EF4-FFF2-40B4-BE49-F238E27FC236}">
                <a16:creationId xmlns:a16="http://schemas.microsoft.com/office/drawing/2014/main" id="{E350FC59-352B-B143-A30A-731DB3ED7F53}"/>
              </a:ext>
            </a:extLst>
          </p:cNvPr>
          <p:cNvSpPr txBox="1"/>
          <p:nvPr/>
        </p:nvSpPr>
        <p:spPr>
          <a:xfrm>
            <a:off x="1214484" y="3947172"/>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m</a:t>
            </a:r>
            <a:endParaRPr lang="en-US" sz="4800" b="1" dirty="0">
              <a:latin typeface="Century Gothic" panose="020B0502020202020204" pitchFamily="34" charset="0"/>
            </a:endParaRPr>
          </a:p>
        </p:txBody>
      </p:sp>
      <p:sp>
        <p:nvSpPr>
          <p:cNvPr id="165" name="TextBox 164">
            <a:extLst>
              <a:ext uri="{FF2B5EF4-FFF2-40B4-BE49-F238E27FC236}">
                <a16:creationId xmlns:a16="http://schemas.microsoft.com/office/drawing/2014/main" id="{49F9B703-00F8-EF42-8648-C13FDA5E3FAC}"/>
              </a:ext>
            </a:extLst>
          </p:cNvPr>
          <p:cNvSpPr txBox="1"/>
          <p:nvPr/>
        </p:nvSpPr>
        <p:spPr>
          <a:xfrm>
            <a:off x="383629" y="5017069"/>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p</a:t>
            </a:r>
            <a:endParaRPr lang="en-US" sz="4800" b="1" dirty="0">
              <a:latin typeface="Century Gothic" panose="020B0502020202020204" pitchFamily="34" charset="0"/>
            </a:endParaRPr>
          </a:p>
        </p:txBody>
      </p:sp>
      <p:sp>
        <p:nvSpPr>
          <p:cNvPr id="166" name="TextBox 165">
            <a:extLst>
              <a:ext uri="{FF2B5EF4-FFF2-40B4-BE49-F238E27FC236}">
                <a16:creationId xmlns:a16="http://schemas.microsoft.com/office/drawing/2014/main" id="{E0A0551C-1533-4C46-879D-A152F60E5A4E}"/>
              </a:ext>
            </a:extLst>
          </p:cNvPr>
          <p:cNvSpPr txBox="1"/>
          <p:nvPr/>
        </p:nvSpPr>
        <p:spPr>
          <a:xfrm>
            <a:off x="2045339" y="3947172"/>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n</a:t>
            </a:r>
            <a:endParaRPr lang="en-US" sz="4800" b="1" dirty="0">
              <a:latin typeface="Century Gothic" panose="020B0502020202020204" pitchFamily="34" charset="0"/>
            </a:endParaRPr>
          </a:p>
        </p:txBody>
      </p:sp>
      <p:sp>
        <p:nvSpPr>
          <p:cNvPr id="167" name="TextBox 166">
            <a:extLst>
              <a:ext uri="{FF2B5EF4-FFF2-40B4-BE49-F238E27FC236}">
                <a16:creationId xmlns:a16="http://schemas.microsoft.com/office/drawing/2014/main" id="{3B5DFB72-8E15-7C47-A873-6441D3AB241C}"/>
              </a:ext>
            </a:extLst>
          </p:cNvPr>
          <p:cNvSpPr txBox="1"/>
          <p:nvPr/>
        </p:nvSpPr>
        <p:spPr>
          <a:xfrm>
            <a:off x="1214484" y="5023675"/>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s</a:t>
            </a:r>
            <a:endParaRPr lang="en-US" sz="4800" b="1" dirty="0">
              <a:latin typeface="Century Gothic" panose="020B0502020202020204" pitchFamily="34" charset="0"/>
            </a:endParaRPr>
          </a:p>
        </p:txBody>
      </p:sp>
      <p:sp>
        <p:nvSpPr>
          <p:cNvPr id="168" name="TextBox 167">
            <a:extLst>
              <a:ext uri="{FF2B5EF4-FFF2-40B4-BE49-F238E27FC236}">
                <a16:creationId xmlns:a16="http://schemas.microsoft.com/office/drawing/2014/main" id="{DF9E5793-3FC3-2E43-A92C-EFBA2E92BCCC}"/>
              </a:ext>
            </a:extLst>
          </p:cNvPr>
          <p:cNvSpPr txBox="1"/>
          <p:nvPr/>
        </p:nvSpPr>
        <p:spPr>
          <a:xfrm>
            <a:off x="2049129" y="5001493"/>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t</a:t>
            </a:r>
            <a:endParaRPr lang="en-US" sz="4800" b="1" dirty="0">
              <a:latin typeface="Century Gothic" panose="020B0502020202020204" pitchFamily="34" charset="0"/>
            </a:endParaRPr>
          </a:p>
        </p:txBody>
      </p:sp>
      <p:sp>
        <p:nvSpPr>
          <p:cNvPr id="169" name="TextBox 168">
            <a:extLst>
              <a:ext uri="{FF2B5EF4-FFF2-40B4-BE49-F238E27FC236}">
                <a16:creationId xmlns:a16="http://schemas.microsoft.com/office/drawing/2014/main" id="{D9DE427A-EB52-F040-9841-605264E6E861}"/>
              </a:ext>
            </a:extLst>
          </p:cNvPr>
          <p:cNvSpPr txBox="1"/>
          <p:nvPr/>
        </p:nvSpPr>
        <p:spPr>
          <a:xfrm>
            <a:off x="1218290" y="2870672"/>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b</a:t>
            </a:r>
            <a:endParaRPr lang="en-US" sz="4800" b="1" dirty="0">
              <a:latin typeface="Century Gothic" panose="020B0502020202020204" pitchFamily="34" charset="0"/>
            </a:endParaRPr>
          </a:p>
        </p:txBody>
      </p:sp>
      <p:sp>
        <p:nvSpPr>
          <p:cNvPr id="170" name="TextBox 169">
            <a:extLst>
              <a:ext uri="{FF2B5EF4-FFF2-40B4-BE49-F238E27FC236}">
                <a16:creationId xmlns:a16="http://schemas.microsoft.com/office/drawing/2014/main" id="{61A7EAA8-4110-CC44-A271-7D1F856A94DF}"/>
              </a:ext>
            </a:extLst>
          </p:cNvPr>
          <p:cNvSpPr txBox="1"/>
          <p:nvPr/>
        </p:nvSpPr>
        <p:spPr>
          <a:xfrm>
            <a:off x="2052951" y="2864066"/>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c</a:t>
            </a:r>
            <a:endParaRPr lang="en-US" sz="4800" b="1" dirty="0">
              <a:latin typeface="Century Gothic" panose="020B0502020202020204" pitchFamily="34" charset="0"/>
            </a:endParaRPr>
          </a:p>
        </p:txBody>
      </p:sp>
      <p:sp>
        <p:nvSpPr>
          <p:cNvPr id="171" name="TextBox 170">
            <a:extLst>
              <a:ext uri="{FF2B5EF4-FFF2-40B4-BE49-F238E27FC236}">
                <a16:creationId xmlns:a16="http://schemas.microsoft.com/office/drawing/2014/main" id="{F5BD857B-C65D-3D42-9229-EDB075D3F5DA}"/>
              </a:ext>
            </a:extLst>
          </p:cNvPr>
          <p:cNvSpPr txBox="1"/>
          <p:nvPr/>
        </p:nvSpPr>
        <p:spPr>
          <a:xfrm>
            <a:off x="383629" y="2870673"/>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a</a:t>
            </a:r>
            <a:endParaRPr lang="en-US" sz="4800" b="1" dirty="0">
              <a:latin typeface="Century Gothic" panose="020B0502020202020204" pitchFamily="34" charset="0"/>
            </a:endParaRPr>
          </a:p>
        </p:txBody>
      </p:sp>
      <p:sp>
        <p:nvSpPr>
          <p:cNvPr id="172" name="TextBox 171">
            <a:extLst>
              <a:ext uri="{FF2B5EF4-FFF2-40B4-BE49-F238E27FC236}">
                <a16:creationId xmlns:a16="http://schemas.microsoft.com/office/drawing/2014/main" id="{5090F5CD-69C2-4F41-B180-A0E0D77A8078}"/>
              </a:ext>
            </a:extLst>
          </p:cNvPr>
          <p:cNvSpPr txBox="1"/>
          <p:nvPr/>
        </p:nvSpPr>
        <p:spPr>
          <a:xfrm>
            <a:off x="383629" y="3933961"/>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d</a:t>
            </a:r>
            <a:endParaRPr lang="en-US" sz="4800" b="1" dirty="0">
              <a:latin typeface="Century Gothic" panose="020B0502020202020204" pitchFamily="34" charset="0"/>
            </a:endParaRPr>
          </a:p>
        </p:txBody>
      </p:sp>
      <p:sp>
        <p:nvSpPr>
          <p:cNvPr id="173" name="TextBox 172">
            <a:extLst>
              <a:ext uri="{FF2B5EF4-FFF2-40B4-BE49-F238E27FC236}">
                <a16:creationId xmlns:a16="http://schemas.microsoft.com/office/drawing/2014/main" id="{F2B4A6A8-20FE-E045-A9C2-0B591197F7CB}"/>
              </a:ext>
            </a:extLst>
          </p:cNvPr>
          <p:cNvSpPr txBox="1"/>
          <p:nvPr/>
        </p:nvSpPr>
        <p:spPr>
          <a:xfrm>
            <a:off x="1214484" y="3933961"/>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m</a:t>
            </a:r>
            <a:endParaRPr lang="en-US" sz="4800" b="1" dirty="0">
              <a:latin typeface="Century Gothic" panose="020B0502020202020204" pitchFamily="34" charset="0"/>
            </a:endParaRPr>
          </a:p>
        </p:txBody>
      </p:sp>
      <p:sp>
        <p:nvSpPr>
          <p:cNvPr id="174" name="TextBox 173">
            <a:extLst>
              <a:ext uri="{FF2B5EF4-FFF2-40B4-BE49-F238E27FC236}">
                <a16:creationId xmlns:a16="http://schemas.microsoft.com/office/drawing/2014/main" id="{962C9C8E-BC65-D44D-B01A-67014D613AD5}"/>
              </a:ext>
            </a:extLst>
          </p:cNvPr>
          <p:cNvSpPr txBox="1"/>
          <p:nvPr/>
        </p:nvSpPr>
        <p:spPr>
          <a:xfrm>
            <a:off x="383629" y="5003858"/>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p</a:t>
            </a:r>
            <a:endParaRPr lang="en-US" sz="4800" b="1" dirty="0">
              <a:latin typeface="Century Gothic" panose="020B0502020202020204" pitchFamily="34" charset="0"/>
            </a:endParaRPr>
          </a:p>
        </p:txBody>
      </p:sp>
      <p:sp>
        <p:nvSpPr>
          <p:cNvPr id="175" name="TextBox 174">
            <a:extLst>
              <a:ext uri="{FF2B5EF4-FFF2-40B4-BE49-F238E27FC236}">
                <a16:creationId xmlns:a16="http://schemas.microsoft.com/office/drawing/2014/main" id="{2E796F02-09B0-9244-A174-7459F0A8E9ED}"/>
              </a:ext>
            </a:extLst>
          </p:cNvPr>
          <p:cNvSpPr txBox="1"/>
          <p:nvPr/>
        </p:nvSpPr>
        <p:spPr>
          <a:xfrm>
            <a:off x="2045339" y="3933961"/>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n</a:t>
            </a:r>
            <a:endParaRPr lang="en-US" sz="4800" b="1" dirty="0">
              <a:latin typeface="Century Gothic" panose="020B0502020202020204" pitchFamily="34" charset="0"/>
            </a:endParaRPr>
          </a:p>
        </p:txBody>
      </p:sp>
      <p:sp>
        <p:nvSpPr>
          <p:cNvPr id="176" name="TextBox 175">
            <a:extLst>
              <a:ext uri="{FF2B5EF4-FFF2-40B4-BE49-F238E27FC236}">
                <a16:creationId xmlns:a16="http://schemas.microsoft.com/office/drawing/2014/main" id="{A2754D3C-9814-F943-A488-23D2508A0673}"/>
              </a:ext>
            </a:extLst>
          </p:cNvPr>
          <p:cNvSpPr txBox="1"/>
          <p:nvPr/>
        </p:nvSpPr>
        <p:spPr>
          <a:xfrm>
            <a:off x="1214484" y="5010464"/>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s</a:t>
            </a:r>
            <a:endParaRPr lang="en-US" sz="4800" b="1" dirty="0">
              <a:latin typeface="Century Gothic" panose="020B0502020202020204" pitchFamily="34" charset="0"/>
            </a:endParaRPr>
          </a:p>
        </p:txBody>
      </p:sp>
      <p:sp>
        <p:nvSpPr>
          <p:cNvPr id="177" name="TextBox 176">
            <a:extLst>
              <a:ext uri="{FF2B5EF4-FFF2-40B4-BE49-F238E27FC236}">
                <a16:creationId xmlns:a16="http://schemas.microsoft.com/office/drawing/2014/main" id="{9B75DCD5-D65E-714E-BDD7-EE4D81AFB906}"/>
              </a:ext>
            </a:extLst>
          </p:cNvPr>
          <p:cNvSpPr txBox="1"/>
          <p:nvPr/>
        </p:nvSpPr>
        <p:spPr>
          <a:xfrm>
            <a:off x="2049129" y="4988282"/>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t</a:t>
            </a:r>
            <a:endParaRPr lang="en-US" sz="4800" b="1" dirty="0">
              <a:latin typeface="Century Gothic" panose="020B0502020202020204" pitchFamily="34" charset="0"/>
            </a:endParaRPr>
          </a:p>
        </p:txBody>
      </p:sp>
      <p:sp>
        <p:nvSpPr>
          <p:cNvPr id="178" name="TextBox 177">
            <a:extLst>
              <a:ext uri="{FF2B5EF4-FFF2-40B4-BE49-F238E27FC236}">
                <a16:creationId xmlns:a16="http://schemas.microsoft.com/office/drawing/2014/main" id="{A95CBB26-93E2-BB47-AA3A-9D4982588288}"/>
              </a:ext>
            </a:extLst>
          </p:cNvPr>
          <p:cNvSpPr txBox="1"/>
          <p:nvPr/>
        </p:nvSpPr>
        <p:spPr>
          <a:xfrm>
            <a:off x="1218290" y="2883883"/>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b</a:t>
            </a:r>
            <a:endParaRPr lang="en-US" sz="4800" b="1" dirty="0">
              <a:latin typeface="Century Gothic" panose="020B0502020202020204" pitchFamily="34" charset="0"/>
            </a:endParaRPr>
          </a:p>
        </p:txBody>
      </p:sp>
      <p:sp>
        <p:nvSpPr>
          <p:cNvPr id="179" name="TextBox 178">
            <a:extLst>
              <a:ext uri="{FF2B5EF4-FFF2-40B4-BE49-F238E27FC236}">
                <a16:creationId xmlns:a16="http://schemas.microsoft.com/office/drawing/2014/main" id="{B7EEA15D-9FF3-9642-BCB6-EBF89EF7038A}"/>
              </a:ext>
            </a:extLst>
          </p:cNvPr>
          <p:cNvSpPr txBox="1"/>
          <p:nvPr/>
        </p:nvSpPr>
        <p:spPr>
          <a:xfrm>
            <a:off x="2052951" y="2877277"/>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c</a:t>
            </a:r>
            <a:endParaRPr lang="en-US" sz="4800" b="1" dirty="0">
              <a:latin typeface="Century Gothic" panose="020B0502020202020204" pitchFamily="34" charset="0"/>
            </a:endParaRPr>
          </a:p>
        </p:txBody>
      </p:sp>
      <p:sp>
        <p:nvSpPr>
          <p:cNvPr id="180" name="TextBox 179">
            <a:extLst>
              <a:ext uri="{FF2B5EF4-FFF2-40B4-BE49-F238E27FC236}">
                <a16:creationId xmlns:a16="http://schemas.microsoft.com/office/drawing/2014/main" id="{34E95FE5-BC36-0941-B5A8-E727185CB0C3}"/>
              </a:ext>
            </a:extLst>
          </p:cNvPr>
          <p:cNvSpPr txBox="1"/>
          <p:nvPr/>
        </p:nvSpPr>
        <p:spPr>
          <a:xfrm>
            <a:off x="383629" y="2883884"/>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a</a:t>
            </a:r>
            <a:endParaRPr lang="en-US" sz="4800" b="1" dirty="0">
              <a:latin typeface="Century Gothic" panose="020B0502020202020204" pitchFamily="34" charset="0"/>
            </a:endParaRPr>
          </a:p>
        </p:txBody>
      </p:sp>
      <p:sp>
        <p:nvSpPr>
          <p:cNvPr id="181" name="TextBox 180">
            <a:extLst>
              <a:ext uri="{FF2B5EF4-FFF2-40B4-BE49-F238E27FC236}">
                <a16:creationId xmlns:a16="http://schemas.microsoft.com/office/drawing/2014/main" id="{D56F02C8-4DBB-B647-988E-53D01787AA7D}"/>
              </a:ext>
            </a:extLst>
          </p:cNvPr>
          <p:cNvSpPr txBox="1"/>
          <p:nvPr/>
        </p:nvSpPr>
        <p:spPr>
          <a:xfrm>
            <a:off x="383629" y="3947172"/>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d</a:t>
            </a:r>
            <a:endParaRPr lang="en-US" sz="4800" b="1" dirty="0">
              <a:latin typeface="Century Gothic" panose="020B0502020202020204" pitchFamily="34" charset="0"/>
            </a:endParaRPr>
          </a:p>
        </p:txBody>
      </p:sp>
      <p:sp>
        <p:nvSpPr>
          <p:cNvPr id="182" name="TextBox 181">
            <a:extLst>
              <a:ext uri="{FF2B5EF4-FFF2-40B4-BE49-F238E27FC236}">
                <a16:creationId xmlns:a16="http://schemas.microsoft.com/office/drawing/2014/main" id="{9C69AE72-8942-E340-9AC7-826C0E9209DB}"/>
              </a:ext>
            </a:extLst>
          </p:cNvPr>
          <p:cNvSpPr txBox="1"/>
          <p:nvPr/>
        </p:nvSpPr>
        <p:spPr>
          <a:xfrm>
            <a:off x="1214484" y="3947172"/>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m</a:t>
            </a:r>
            <a:endParaRPr lang="en-US" sz="4800" b="1" dirty="0">
              <a:latin typeface="Century Gothic" panose="020B0502020202020204" pitchFamily="34" charset="0"/>
            </a:endParaRPr>
          </a:p>
        </p:txBody>
      </p:sp>
      <p:sp>
        <p:nvSpPr>
          <p:cNvPr id="183" name="TextBox 182">
            <a:extLst>
              <a:ext uri="{FF2B5EF4-FFF2-40B4-BE49-F238E27FC236}">
                <a16:creationId xmlns:a16="http://schemas.microsoft.com/office/drawing/2014/main" id="{62A4B07C-43B0-4546-8252-7FFAE20216A8}"/>
              </a:ext>
            </a:extLst>
          </p:cNvPr>
          <p:cNvSpPr txBox="1"/>
          <p:nvPr/>
        </p:nvSpPr>
        <p:spPr>
          <a:xfrm>
            <a:off x="383629" y="5017069"/>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p</a:t>
            </a:r>
            <a:endParaRPr lang="en-US" sz="4800" b="1" dirty="0">
              <a:latin typeface="Century Gothic" panose="020B0502020202020204" pitchFamily="34" charset="0"/>
            </a:endParaRPr>
          </a:p>
        </p:txBody>
      </p:sp>
      <p:sp>
        <p:nvSpPr>
          <p:cNvPr id="184" name="TextBox 183">
            <a:extLst>
              <a:ext uri="{FF2B5EF4-FFF2-40B4-BE49-F238E27FC236}">
                <a16:creationId xmlns:a16="http://schemas.microsoft.com/office/drawing/2014/main" id="{42879909-CDEE-BE4B-82C1-08C0F791C490}"/>
              </a:ext>
            </a:extLst>
          </p:cNvPr>
          <p:cNvSpPr txBox="1"/>
          <p:nvPr/>
        </p:nvSpPr>
        <p:spPr>
          <a:xfrm>
            <a:off x="2045339" y="3947172"/>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n</a:t>
            </a:r>
            <a:endParaRPr lang="en-US" sz="4800" b="1" dirty="0">
              <a:latin typeface="Century Gothic" panose="020B0502020202020204" pitchFamily="34" charset="0"/>
            </a:endParaRPr>
          </a:p>
        </p:txBody>
      </p:sp>
      <p:sp>
        <p:nvSpPr>
          <p:cNvPr id="185" name="TextBox 184">
            <a:extLst>
              <a:ext uri="{FF2B5EF4-FFF2-40B4-BE49-F238E27FC236}">
                <a16:creationId xmlns:a16="http://schemas.microsoft.com/office/drawing/2014/main" id="{BA8D766D-3B25-FD44-BEC7-ADC37DCE3320}"/>
              </a:ext>
            </a:extLst>
          </p:cNvPr>
          <p:cNvSpPr txBox="1"/>
          <p:nvPr/>
        </p:nvSpPr>
        <p:spPr>
          <a:xfrm>
            <a:off x="1214484" y="5023675"/>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s</a:t>
            </a:r>
            <a:endParaRPr lang="en-US" sz="4800" b="1" dirty="0">
              <a:latin typeface="Century Gothic" panose="020B0502020202020204" pitchFamily="34" charset="0"/>
            </a:endParaRPr>
          </a:p>
        </p:txBody>
      </p:sp>
      <p:sp>
        <p:nvSpPr>
          <p:cNvPr id="186" name="TextBox 185">
            <a:extLst>
              <a:ext uri="{FF2B5EF4-FFF2-40B4-BE49-F238E27FC236}">
                <a16:creationId xmlns:a16="http://schemas.microsoft.com/office/drawing/2014/main" id="{1CCEAEA8-91ED-E64D-88EF-1801C7343C5C}"/>
              </a:ext>
            </a:extLst>
          </p:cNvPr>
          <p:cNvSpPr txBox="1"/>
          <p:nvPr/>
        </p:nvSpPr>
        <p:spPr>
          <a:xfrm>
            <a:off x="2049129" y="5001493"/>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t</a:t>
            </a:r>
            <a:endParaRPr lang="en-US" sz="4800" b="1" dirty="0">
              <a:latin typeface="Century Gothic" panose="020B0502020202020204" pitchFamily="34" charset="0"/>
            </a:endParaRPr>
          </a:p>
        </p:txBody>
      </p:sp>
      <p:sp>
        <p:nvSpPr>
          <p:cNvPr id="187" name="TextBox 186">
            <a:extLst>
              <a:ext uri="{FF2B5EF4-FFF2-40B4-BE49-F238E27FC236}">
                <a16:creationId xmlns:a16="http://schemas.microsoft.com/office/drawing/2014/main" id="{E3A6BA1B-A372-FD41-AE6C-B475519211D9}"/>
              </a:ext>
            </a:extLst>
          </p:cNvPr>
          <p:cNvSpPr txBox="1"/>
          <p:nvPr/>
        </p:nvSpPr>
        <p:spPr>
          <a:xfrm>
            <a:off x="1218290" y="2883883"/>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b</a:t>
            </a:r>
            <a:endParaRPr lang="en-US" sz="4800" b="1" dirty="0">
              <a:latin typeface="Century Gothic" panose="020B0502020202020204" pitchFamily="34" charset="0"/>
            </a:endParaRPr>
          </a:p>
        </p:txBody>
      </p:sp>
      <p:sp>
        <p:nvSpPr>
          <p:cNvPr id="188" name="TextBox 187">
            <a:extLst>
              <a:ext uri="{FF2B5EF4-FFF2-40B4-BE49-F238E27FC236}">
                <a16:creationId xmlns:a16="http://schemas.microsoft.com/office/drawing/2014/main" id="{53AF3885-5F55-7549-B2DA-33C31DEBD7C9}"/>
              </a:ext>
            </a:extLst>
          </p:cNvPr>
          <p:cNvSpPr txBox="1"/>
          <p:nvPr/>
        </p:nvSpPr>
        <p:spPr>
          <a:xfrm>
            <a:off x="2052951" y="2877277"/>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c</a:t>
            </a:r>
            <a:endParaRPr lang="en-US" sz="4800" b="1" dirty="0">
              <a:latin typeface="Century Gothic" panose="020B0502020202020204" pitchFamily="34" charset="0"/>
            </a:endParaRPr>
          </a:p>
        </p:txBody>
      </p:sp>
      <p:sp>
        <p:nvSpPr>
          <p:cNvPr id="189" name="TextBox 188">
            <a:extLst>
              <a:ext uri="{FF2B5EF4-FFF2-40B4-BE49-F238E27FC236}">
                <a16:creationId xmlns:a16="http://schemas.microsoft.com/office/drawing/2014/main" id="{3B823DC3-BFCA-384C-9748-A82C837F04D9}"/>
              </a:ext>
            </a:extLst>
          </p:cNvPr>
          <p:cNvSpPr txBox="1"/>
          <p:nvPr/>
        </p:nvSpPr>
        <p:spPr>
          <a:xfrm>
            <a:off x="383629" y="2883884"/>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a</a:t>
            </a:r>
            <a:endParaRPr lang="en-US" sz="4800" b="1" dirty="0">
              <a:latin typeface="Century Gothic" panose="020B0502020202020204" pitchFamily="34" charset="0"/>
            </a:endParaRPr>
          </a:p>
        </p:txBody>
      </p:sp>
      <p:sp>
        <p:nvSpPr>
          <p:cNvPr id="190" name="TextBox 189">
            <a:extLst>
              <a:ext uri="{FF2B5EF4-FFF2-40B4-BE49-F238E27FC236}">
                <a16:creationId xmlns:a16="http://schemas.microsoft.com/office/drawing/2014/main" id="{05B6727D-9523-4C4C-891A-1A75C1FC5709}"/>
              </a:ext>
            </a:extLst>
          </p:cNvPr>
          <p:cNvSpPr txBox="1"/>
          <p:nvPr/>
        </p:nvSpPr>
        <p:spPr>
          <a:xfrm>
            <a:off x="383629" y="3947172"/>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d</a:t>
            </a:r>
            <a:endParaRPr lang="en-US" sz="4800" b="1" dirty="0">
              <a:latin typeface="Century Gothic" panose="020B0502020202020204" pitchFamily="34" charset="0"/>
            </a:endParaRPr>
          </a:p>
        </p:txBody>
      </p:sp>
      <p:sp>
        <p:nvSpPr>
          <p:cNvPr id="191" name="TextBox 190">
            <a:extLst>
              <a:ext uri="{FF2B5EF4-FFF2-40B4-BE49-F238E27FC236}">
                <a16:creationId xmlns:a16="http://schemas.microsoft.com/office/drawing/2014/main" id="{339E3A08-D18E-3F4E-BBEB-D10F379F755A}"/>
              </a:ext>
            </a:extLst>
          </p:cNvPr>
          <p:cNvSpPr txBox="1"/>
          <p:nvPr/>
        </p:nvSpPr>
        <p:spPr>
          <a:xfrm>
            <a:off x="1214484" y="3947172"/>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m</a:t>
            </a:r>
            <a:endParaRPr lang="en-US" sz="4800" b="1" dirty="0">
              <a:latin typeface="Century Gothic" panose="020B0502020202020204" pitchFamily="34" charset="0"/>
            </a:endParaRPr>
          </a:p>
        </p:txBody>
      </p:sp>
      <p:sp>
        <p:nvSpPr>
          <p:cNvPr id="192" name="TextBox 191">
            <a:extLst>
              <a:ext uri="{FF2B5EF4-FFF2-40B4-BE49-F238E27FC236}">
                <a16:creationId xmlns:a16="http://schemas.microsoft.com/office/drawing/2014/main" id="{CD5238D4-51A2-1D42-B7D2-A57F479B9D4C}"/>
              </a:ext>
            </a:extLst>
          </p:cNvPr>
          <p:cNvSpPr txBox="1"/>
          <p:nvPr/>
        </p:nvSpPr>
        <p:spPr>
          <a:xfrm>
            <a:off x="383629" y="5017069"/>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p</a:t>
            </a:r>
            <a:endParaRPr lang="en-US" sz="4800" b="1" dirty="0">
              <a:latin typeface="Century Gothic" panose="020B0502020202020204" pitchFamily="34" charset="0"/>
            </a:endParaRPr>
          </a:p>
        </p:txBody>
      </p:sp>
      <p:sp>
        <p:nvSpPr>
          <p:cNvPr id="193" name="TextBox 192">
            <a:extLst>
              <a:ext uri="{FF2B5EF4-FFF2-40B4-BE49-F238E27FC236}">
                <a16:creationId xmlns:a16="http://schemas.microsoft.com/office/drawing/2014/main" id="{3B2E0B2A-80F2-D645-A31C-AC39D916C185}"/>
              </a:ext>
            </a:extLst>
          </p:cNvPr>
          <p:cNvSpPr txBox="1"/>
          <p:nvPr/>
        </p:nvSpPr>
        <p:spPr>
          <a:xfrm>
            <a:off x="2045339" y="3947172"/>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n</a:t>
            </a:r>
            <a:endParaRPr lang="en-US" sz="4800" b="1" dirty="0">
              <a:latin typeface="Century Gothic" panose="020B0502020202020204" pitchFamily="34" charset="0"/>
            </a:endParaRPr>
          </a:p>
        </p:txBody>
      </p:sp>
      <p:sp>
        <p:nvSpPr>
          <p:cNvPr id="194" name="TextBox 193">
            <a:extLst>
              <a:ext uri="{FF2B5EF4-FFF2-40B4-BE49-F238E27FC236}">
                <a16:creationId xmlns:a16="http://schemas.microsoft.com/office/drawing/2014/main" id="{111EEC85-A55E-384C-ACDF-173FF8720EF9}"/>
              </a:ext>
            </a:extLst>
          </p:cNvPr>
          <p:cNvSpPr txBox="1"/>
          <p:nvPr/>
        </p:nvSpPr>
        <p:spPr>
          <a:xfrm>
            <a:off x="1214484" y="5023675"/>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s</a:t>
            </a:r>
            <a:endParaRPr lang="en-US" sz="4800" b="1" dirty="0">
              <a:latin typeface="Century Gothic" panose="020B0502020202020204" pitchFamily="34" charset="0"/>
            </a:endParaRPr>
          </a:p>
        </p:txBody>
      </p:sp>
      <p:sp>
        <p:nvSpPr>
          <p:cNvPr id="195" name="TextBox 194">
            <a:extLst>
              <a:ext uri="{FF2B5EF4-FFF2-40B4-BE49-F238E27FC236}">
                <a16:creationId xmlns:a16="http://schemas.microsoft.com/office/drawing/2014/main" id="{9E185681-90BF-3D40-89DA-37B00FD04D50}"/>
              </a:ext>
            </a:extLst>
          </p:cNvPr>
          <p:cNvSpPr txBox="1"/>
          <p:nvPr/>
        </p:nvSpPr>
        <p:spPr>
          <a:xfrm>
            <a:off x="2049129" y="5001493"/>
            <a:ext cx="655534" cy="893775"/>
          </a:xfrm>
          <a:prstGeom prst="flowChartAlternateProcess">
            <a:avLst/>
          </a:prstGeom>
          <a:solidFill>
            <a:schemeClr val="accent5">
              <a:lumMod val="40000"/>
              <a:lumOff val="60000"/>
            </a:schemeClr>
          </a:solidFill>
        </p:spPr>
        <p:txBody>
          <a:bodyPr wrap="square" rtlCol="0">
            <a:spAutoFit/>
          </a:bodyPr>
          <a:lstStyle/>
          <a:p>
            <a:pPr algn="ctr"/>
            <a:r>
              <a:rPr lang="en-US" sz="4800" dirty="0">
                <a:latin typeface="Century Gothic" panose="020B0502020202020204" pitchFamily="34" charset="0"/>
              </a:rPr>
              <a:t>t</a:t>
            </a:r>
            <a:endParaRPr lang="en-US" sz="4800" b="1" dirty="0">
              <a:latin typeface="Century Gothic" panose="020B0502020202020204" pitchFamily="34" charset="0"/>
            </a:endParaRPr>
          </a:p>
        </p:txBody>
      </p:sp>
    </p:spTree>
    <p:extLst>
      <p:ext uri="{BB962C8B-B14F-4D97-AF65-F5344CB8AC3E}">
        <p14:creationId xmlns:p14="http://schemas.microsoft.com/office/powerpoint/2010/main" val="945540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17AC1488-431F-8C45-B996-0195AD172E47}"/>
              </a:ext>
            </a:extLst>
          </p:cNvPr>
          <p:cNvSpPr/>
          <p:nvPr/>
        </p:nvSpPr>
        <p:spPr>
          <a:xfrm>
            <a:off x="1837904" y="3066919"/>
            <a:ext cx="8502915" cy="2326193"/>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772D5CB-530E-0747-9568-20959571F4B2}"/>
              </a:ext>
            </a:extLst>
          </p:cNvPr>
          <p:cNvSpPr/>
          <p:nvPr/>
        </p:nvSpPr>
        <p:spPr>
          <a:xfrm>
            <a:off x="288379" y="1110497"/>
            <a:ext cx="2210029" cy="1569660"/>
          </a:xfrm>
          <a:prstGeom prst="rect">
            <a:avLst/>
          </a:prstGeom>
        </p:spPr>
        <p:txBody>
          <a:bodyPr wrap="square">
            <a:spAutoFit/>
          </a:bodyPr>
          <a:lstStyle/>
          <a:p>
            <a:r>
              <a:rPr lang="en-US" sz="4800" dirty="0">
                <a:solidFill>
                  <a:srgbClr val="5593AE"/>
                </a:solidFill>
                <a:latin typeface="Century Gothic" panose="020B0502020202020204" pitchFamily="34" charset="0"/>
              </a:rPr>
              <a:t>Let’s Blend!</a:t>
            </a:r>
            <a:endParaRPr lang="en-US" sz="4800" u="sng" dirty="0">
              <a:solidFill>
                <a:srgbClr val="5593AE"/>
              </a:solidFill>
              <a:latin typeface="Century Gothic" panose="020B0502020202020204" pitchFamily="34" charset="0"/>
            </a:endParaRPr>
          </a:p>
        </p:txBody>
      </p:sp>
      <p:graphicFrame>
        <p:nvGraphicFramePr>
          <p:cNvPr id="3" name="Table 2">
            <a:extLst>
              <a:ext uri="{FF2B5EF4-FFF2-40B4-BE49-F238E27FC236}">
                <a16:creationId xmlns:a16="http://schemas.microsoft.com/office/drawing/2014/main" id="{ED827537-1329-FE44-91B4-B8AA66249A81}"/>
              </a:ext>
            </a:extLst>
          </p:cNvPr>
          <p:cNvGraphicFramePr>
            <a:graphicFrameLocks noGrp="1"/>
          </p:cNvGraphicFramePr>
          <p:nvPr>
            <p:extLst>
              <p:ext uri="{D42A27DB-BD31-4B8C-83A1-F6EECF244321}">
                <p14:modId xmlns:p14="http://schemas.microsoft.com/office/powerpoint/2010/main" val="1134016949"/>
              </p:ext>
            </p:extLst>
          </p:nvPr>
        </p:nvGraphicFramePr>
        <p:xfrm>
          <a:off x="2270640" y="2680157"/>
          <a:ext cx="8247548" cy="3774434"/>
        </p:xfrm>
        <a:graphic>
          <a:graphicData uri="http://schemas.openxmlformats.org/drawingml/2006/table">
            <a:tbl>
              <a:tblPr firstRow="1" bandRow="1">
                <a:tableStyleId>{5C22544A-7EE6-4342-B048-85BDC9FD1C3A}</a:tableStyleId>
              </a:tblPr>
              <a:tblGrid>
                <a:gridCol w="2061887">
                  <a:extLst>
                    <a:ext uri="{9D8B030D-6E8A-4147-A177-3AD203B41FA5}">
                      <a16:colId xmlns:a16="http://schemas.microsoft.com/office/drawing/2014/main" val="2496875368"/>
                    </a:ext>
                  </a:extLst>
                </a:gridCol>
                <a:gridCol w="2061887">
                  <a:extLst>
                    <a:ext uri="{9D8B030D-6E8A-4147-A177-3AD203B41FA5}">
                      <a16:colId xmlns:a16="http://schemas.microsoft.com/office/drawing/2014/main" val="161220220"/>
                    </a:ext>
                  </a:extLst>
                </a:gridCol>
                <a:gridCol w="2061887">
                  <a:extLst>
                    <a:ext uri="{9D8B030D-6E8A-4147-A177-3AD203B41FA5}">
                      <a16:colId xmlns:a16="http://schemas.microsoft.com/office/drawing/2014/main" val="646585459"/>
                    </a:ext>
                  </a:extLst>
                </a:gridCol>
                <a:gridCol w="2061887">
                  <a:extLst>
                    <a:ext uri="{9D8B030D-6E8A-4147-A177-3AD203B41FA5}">
                      <a16:colId xmlns:a16="http://schemas.microsoft.com/office/drawing/2014/main" val="1170855767"/>
                    </a:ext>
                  </a:extLst>
                </a:gridCol>
              </a:tblGrid>
              <a:tr h="1061839">
                <a:tc>
                  <a:txBody>
                    <a:bodyPr/>
                    <a:lstStyle/>
                    <a:p>
                      <a:pPr algn="l"/>
                      <a:endParaRPr lang="en-US" sz="3600" b="0" dirty="0">
                        <a:solidFill>
                          <a:schemeClr val="tx1"/>
                        </a:solidFill>
                        <a:latin typeface="Century Gothic" panose="020B0502020202020204" pitchFamily="34" charset="0"/>
                      </a:endParaRPr>
                    </a:p>
                    <a:p>
                      <a:pPr algn="l"/>
                      <a:r>
                        <a:rPr lang="en-US" sz="3600" b="0" dirty="0">
                          <a:solidFill>
                            <a:schemeClr val="tx1"/>
                          </a:solidFill>
                          <a:latin typeface="Century Gothic" panose="020B0502020202020204" pitchFamily="34" charset="0"/>
                        </a:rPr>
                        <a:t>sad</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l"/>
                      <a:endParaRPr lang="en-US" sz="3600" b="0" dirty="0">
                        <a:solidFill>
                          <a:schemeClr val="tx1"/>
                        </a:solidFill>
                        <a:latin typeface="Century Gothic" panose="020B0502020202020204" pitchFamily="34" charset="0"/>
                      </a:endParaRPr>
                    </a:p>
                    <a:p>
                      <a:pPr algn="l"/>
                      <a:r>
                        <a:rPr lang="en-US" sz="3600" b="0" dirty="0">
                          <a:solidFill>
                            <a:schemeClr val="tx1"/>
                          </a:solidFill>
                          <a:latin typeface="Century Gothic" panose="020B0502020202020204" pitchFamily="34" charset="0"/>
                        </a:rPr>
                        <a:t>pan</a:t>
                      </a:r>
                    </a:p>
                  </a:txBody>
                  <a:tcP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l"/>
                      <a:endParaRPr lang="en-US" sz="3600" b="0" dirty="0">
                        <a:solidFill>
                          <a:schemeClr val="tx1"/>
                        </a:solidFill>
                        <a:latin typeface="Century Gothic" panose="020B0502020202020204" pitchFamily="34" charset="0"/>
                      </a:endParaRPr>
                    </a:p>
                    <a:p>
                      <a:pPr algn="l"/>
                      <a:r>
                        <a:rPr lang="en-US" sz="3600" b="0" dirty="0">
                          <a:solidFill>
                            <a:schemeClr val="tx1"/>
                          </a:solidFill>
                          <a:latin typeface="Century Gothic" panose="020B0502020202020204" pitchFamily="34" charset="0"/>
                        </a:rPr>
                        <a:t>map</a:t>
                      </a:r>
                    </a:p>
                  </a:txBody>
                  <a:tcP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l"/>
                      <a:endParaRPr lang="en-US" sz="3600" b="0" dirty="0">
                        <a:solidFill>
                          <a:schemeClr val="tx1"/>
                        </a:solidFill>
                        <a:latin typeface="Century Gothic" panose="020B0502020202020204" pitchFamily="34" charset="0"/>
                      </a:endParaRPr>
                    </a:p>
                    <a:p>
                      <a:pPr algn="l"/>
                      <a:r>
                        <a:rPr lang="en-US" sz="3600" b="0" dirty="0">
                          <a:solidFill>
                            <a:schemeClr val="tx1"/>
                          </a:solidFill>
                          <a:latin typeface="Century Gothic" panose="020B0502020202020204" pitchFamily="34" charset="0"/>
                        </a:rPr>
                        <a:t>cat</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2152943"/>
                  </a:ext>
                </a:extLst>
              </a:tr>
              <a:tr h="1292857">
                <a:tc>
                  <a:txBody>
                    <a:bodyPr/>
                    <a:lstStyle/>
                    <a:p>
                      <a:pPr algn="l"/>
                      <a:endParaRPr lang="en-US" sz="3600" b="0" dirty="0">
                        <a:solidFill>
                          <a:schemeClr val="tx1"/>
                        </a:solidFill>
                        <a:latin typeface="Century Gothic" panose="020B0502020202020204" pitchFamily="34" charset="0"/>
                      </a:endParaRPr>
                    </a:p>
                    <a:p>
                      <a:pPr algn="l"/>
                      <a:r>
                        <a:rPr lang="en-US" sz="3600" b="0" dirty="0">
                          <a:solidFill>
                            <a:schemeClr val="tx1"/>
                          </a:solidFill>
                          <a:latin typeface="Century Gothic" panose="020B0502020202020204" pitchFamily="34" charset="0"/>
                        </a:rPr>
                        <a:t>tan</a:t>
                      </a: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endParaRPr lang="en-US" sz="3600" b="0" dirty="0">
                        <a:solidFill>
                          <a:schemeClr val="tx1"/>
                        </a:solidFill>
                        <a:latin typeface="Century Gothic" panose="020B0502020202020204" pitchFamily="34" charset="0"/>
                      </a:endParaRPr>
                    </a:p>
                    <a:p>
                      <a:pPr algn="l"/>
                      <a:r>
                        <a:rPr lang="en-US" sz="3600" b="0" dirty="0">
                          <a:solidFill>
                            <a:schemeClr val="tx1"/>
                          </a:solidFill>
                          <a:latin typeface="Century Gothic" panose="020B0502020202020204" pitchFamily="34" charset="0"/>
                        </a:rPr>
                        <a:t>mat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endParaRPr lang="en-US" sz="3600" b="0" dirty="0">
                        <a:solidFill>
                          <a:schemeClr val="tx1"/>
                        </a:solidFill>
                        <a:latin typeface="Century Gothic" panose="020B0502020202020204" pitchFamily="34" charset="0"/>
                      </a:endParaRPr>
                    </a:p>
                    <a:p>
                      <a:pPr algn="l"/>
                      <a:r>
                        <a:rPr lang="en-US" sz="3600" b="0" dirty="0">
                          <a:solidFill>
                            <a:schemeClr val="tx1"/>
                          </a:solidFill>
                          <a:latin typeface="Century Gothic" panose="020B0502020202020204" pitchFamily="34" charset="0"/>
                        </a:rPr>
                        <a:t>pat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endParaRPr lang="en-US" sz="3600" b="0" dirty="0">
                        <a:solidFill>
                          <a:schemeClr val="tx1"/>
                        </a:solidFill>
                        <a:latin typeface="Century Gothic" panose="020B0502020202020204" pitchFamily="34" charset="0"/>
                      </a:endParaRPr>
                    </a:p>
                    <a:p>
                      <a:pPr algn="l"/>
                      <a:r>
                        <a:rPr lang="en-US" sz="3600" b="0" dirty="0">
                          <a:solidFill>
                            <a:schemeClr val="tx1"/>
                          </a:solidFill>
                          <a:latin typeface="Century Gothic" panose="020B0502020202020204" pitchFamily="34" charset="0"/>
                        </a:rPr>
                        <a:t>bad</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8860746"/>
                  </a:ext>
                </a:extLst>
              </a:tr>
              <a:tr h="1292857">
                <a:tc>
                  <a:txBody>
                    <a:bodyPr/>
                    <a:lstStyle/>
                    <a:p>
                      <a:pPr algn="l"/>
                      <a:endParaRPr lang="en-US" sz="3600" b="0" dirty="0">
                        <a:solidFill>
                          <a:schemeClr val="tx1"/>
                        </a:solidFill>
                        <a:latin typeface="Century Gothic" panose="020B0502020202020204" pitchFamily="34" charset="0"/>
                      </a:endParaRPr>
                    </a:p>
                    <a:p>
                      <a:pPr algn="l"/>
                      <a:endParaRPr lang="en-US" sz="3600" b="0" dirty="0">
                        <a:solidFill>
                          <a:schemeClr val="tx1"/>
                        </a:solidFill>
                        <a:latin typeface="Century Gothic" panose="020B0502020202020204" pitchFamily="34" charset="0"/>
                      </a:endParaRP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3600" b="0" dirty="0">
                        <a:solidFill>
                          <a:schemeClr val="tx1"/>
                        </a:solidFill>
                        <a:latin typeface="Century Gothic" panose="020B0502020202020204" pitchFamily="34" charset="0"/>
                      </a:endParaRPr>
                    </a:p>
                    <a:p>
                      <a:pPr algn="l"/>
                      <a:endParaRPr lang="en-US" sz="3600" b="0" dirty="0">
                        <a:solidFill>
                          <a:schemeClr val="tx1"/>
                        </a:solidFill>
                        <a:latin typeface="Century Gothic" panose="020B0502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3600" b="0" dirty="0">
                        <a:solidFill>
                          <a:schemeClr val="tx1"/>
                        </a:solidFill>
                        <a:latin typeface="Century Gothic" panose="020B0502020202020204" pitchFamily="34" charset="0"/>
                      </a:endParaRPr>
                    </a:p>
                    <a:p>
                      <a:pPr algn="l"/>
                      <a:endParaRPr lang="en-US" sz="3600" b="0" dirty="0">
                        <a:solidFill>
                          <a:schemeClr val="tx1"/>
                        </a:solidFill>
                        <a:latin typeface="Century Gothic" panose="020B0502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3600" b="0" dirty="0">
                        <a:solidFill>
                          <a:schemeClr val="tx1"/>
                        </a:solidFill>
                        <a:latin typeface="Century Gothic" panose="020B0502020202020204" pitchFamily="34" charset="0"/>
                      </a:endParaRPr>
                    </a:p>
                    <a:p>
                      <a:pPr algn="l"/>
                      <a:endParaRPr lang="en-US" sz="3600" b="0" dirty="0">
                        <a:solidFill>
                          <a:schemeClr val="tx1"/>
                        </a:solidFill>
                        <a:latin typeface="Century Gothic" panose="020B0502020202020204" pitchFamily="34" charset="0"/>
                      </a:endParaRP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0451050"/>
                  </a:ext>
                </a:extLst>
              </a:tr>
            </a:tbl>
          </a:graphicData>
        </a:graphic>
      </p:graphicFrame>
      <p:sp>
        <p:nvSpPr>
          <p:cNvPr id="5" name="Rectangle 4">
            <a:extLst>
              <a:ext uri="{FF2B5EF4-FFF2-40B4-BE49-F238E27FC236}">
                <a16:creationId xmlns:a16="http://schemas.microsoft.com/office/drawing/2014/main" id="{2138FFDB-DF94-0D4E-9C3C-45FDFCA38131}"/>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©Houghton Mifflin Harcourt Publishing Company</a:t>
            </a:r>
          </a:p>
        </p:txBody>
      </p:sp>
    </p:spTree>
    <p:extLst>
      <p:ext uri="{BB962C8B-B14F-4D97-AF65-F5344CB8AC3E}">
        <p14:creationId xmlns:p14="http://schemas.microsoft.com/office/powerpoint/2010/main" val="2077019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772D5CB-530E-0747-9568-20959571F4B2}"/>
              </a:ext>
            </a:extLst>
          </p:cNvPr>
          <p:cNvSpPr/>
          <p:nvPr/>
        </p:nvSpPr>
        <p:spPr>
          <a:xfrm>
            <a:off x="288379" y="1110497"/>
            <a:ext cx="2210029" cy="1569660"/>
          </a:xfrm>
          <a:prstGeom prst="rect">
            <a:avLst/>
          </a:prstGeom>
        </p:spPr>
        <p:txBody>
          <a:bodyPr wrap="square">
            <a:spAutoFit/>
          </a:bodyPr>
          <a:lstStyle/>
          <a:p>
            <a:r>
              <a:rPr lang="en-US" sz="4800" dirty="0">
                <a:solidFill>
                  <a:srgbClr val="5593AE"/>
                </a:solidFill>
                <a:latin typeface="Century Gothic" panose="020B0502020202020204" pitchFamily="34" charset="0"/>
              </a:rPr>
              <a:t>Let’s Blend!</a:t>
            </a:r>
            <a:endParaRPr lang="en-US" sz="4800" u="sng" dirty="0">
              <a:solidFill>
                <a:srgbClr val="5593AE"/>
              </a:solidFill>
              <a:latin typeface="Century Gothic" panose="020B0502020202020204" pitchFamily="34" charset="0"/>
            </a:endParaRPr>
          </a:p>
        </p:txBody>
      </p:sp>
      <p:sp>
        <p:nvSpPr>
          <p:cNvPr id="5" name="TextBox 4">
            <a:extLst>
              <a:ext uri="{FF2B5EF4-FFF2-40B4-BE49-F238E27FC236}">
                <a16:creationId xmlns:a16="http://schemas.microsoft.com/office/drawing/2014/main" id="{24EDCA09-4500-A74B-99AE-74494132C0D1}"/>
              </a:ext>
            </a:extLst>
          </p:cNvPr>
          <p:cNvSpPr txBox="1"/>
          <p:nvPr/>
        </p:nvSpPr>
        <p:spPr>
          <a:xfrm>
            <a:off x="428076" y="2784319"/>
            <a:ext cx="1448656" cy="544830"/>
          </a:xfrm>
          <a:prstGeom prst="flowChartAlternateProcess">
            <a:avLst/>
          </a:prstGeom>
          <a:solidFill>
            <a:srgbClr val="D883FF">
              <a:alpha val="44000"/>
            </a:srgbClr>
          </a:solidFill>
        </p:spPr>
        <p:txBody>
          <a:bodyPr wrap="square" rtlCol="0">
            <a:spAutoFit/>
          </a:bodyPr>
          <a:lstStyle/>
          <a:p>
            <a:pPr algn="ctr"/>
            <a:r>
              <a:rPr lang="en-US" sz="2600" dirty="0">
                <a:latin typeface="Century Gothic" panose="020B0502020202020204" pitchFamily="34" charset="0"/>
              </a:rPr>
              <a:t>sad</a:t>
            </a:r>
            <a:endParaRPr lang="en-US" sz="2600" b="1" dirty="0">
              <a:latin typeface="Century Gothic" panose="020B0502020202020204" pitchFamily="34" charset="0"/>
            </a:endParaRPr>
          </a:p>
        </p:txBody>
      </p:sp>
      <p:sp>
        <p:nvSpPr>
          <p:cNvPr id="7" name="TextBox 6">
            <a:extLst>
              <a:ext uri="{FF2B5EF4-FFF2-40B4-BE49-F238E27FC236}">
                <a16:creationId xmlns:a16="http://schemas.microsoft.com/office/drawing/2014/main" id="{2BADA303-4D78-0F4E-955B-E42CA6868260}"/>
              </a:ext>
            </a:extLst>
          </p:cNvPr>
          <p:cNvSpPr txBox="1"/>
          <p:nvPr/>
        </p:nvSpPr>
        <p:spPr>
          <a:xfrm>
            <a:off x="428076" y="3435518"/>
            <a:ext cx="1448656" cy="544830"/>
          </a:xfrm>
          <a:prstGeom prst="flowChartAlternateProcess">
            <a:avLst/>
          </a:prstGeom>
          <a:solidFill>
            <a:srgbClr val="D883FF">
              <a:alpha val="44000"/>
            </a:srgbClr>
          </a:solidFill>
        </p:spPr>
        <p:txBody>
          <a:bodyPr wrap="square" rtlCol="0">
            <a:spAutoFit/>
          </a:bodyPr>
          <a:lstStyle/>
          <a:p>
            <a:pPr algn="ctr"/>
            <a:r>
              <a:rPr lang="en-US" sz="2600" dirty="0">
                <a:latin typeface="Century Gothic" panose="020B0502020202020204" pitchFamily="34" charset="0"/>
              </a:rPr>
              <a:t>pan</a:t>
            </a:r>
            <a:endParaRPr lang="en-US" sz="2600" b="1" dirty="0">
              <a:latin typeface="Century Gothic" panose="020B0502020202020204" pitchFamily="34" charset="0"/>
            </a:endParaRPr>
          </a:p>
        </p:txBody>
      </p:sp>
      <p:sp>
        <p:nvSpPr>
          <p:cNvPr id="8" name="TextBox 7">
            <a:extLst>
              <a:ext uri="{FF2B5EF4-FFF2-40B4-BE49-F238E27FC236}">
                <a16:creationId xmlns:a16="http://schemas.microsoft.com/office/drawing/2014/main" id="{6821E876-BF92-2849-9BDA-DF5953AF89C9}"/>
              </a:ext>
            </a:extLst>
          </p:cNvPr>
          <p:cNvSpPr txBox="1"/>
          <p:nvPr/>
        </p:nvSpPr>
        <p:spPr>
          <a:xfrm>
            <a:off x="428076" y="4737916"/>
            <a:ext cx="1448656" cy="544830"/>
          </a:xfrm>
          <a:prstGeom prst="flowChartAlternateProcess">
            <a:avLst/>
          </a:prstGeom>
          <a:solidFill>
            <a:srgbClr val="D883FF">
              <a:alpha val="44000"/>
            </a:srgbClr>
          </a:solidFill>
        </p:spPr>
        <p:txBody>
          <a:bodyPr wrap="square" rtlCol="0">
            <a:spAutoFit/>
          </a:bodyPr>
          <a:lstStyle/>
          <a:p>
            <a:pPr algn="ctr"/>
            <a:r>
              <a:rPr lang="en-US" sz="2600" dirty="0">
                <a:latin typeface="Century Gothic" panose="020B0502020202020204" pitchFamily="34" charset="0"/>
              </a:rPr>
              <a:t>tan</a:t>
            </a:r>
            <a:endParaRPr lang="en-US" sz="2600" b="1" dirty="0">
              <a:latin typeface="Century Gothic" panose="020B0502020202020204" pitchFamily="34" charset="0"/>
            </a:endParaRPr>
          </a:p>
        </p:txBody>
      </p:sp>
      <p:sp>
        <p:nvSpPr>
          <p:cNvPr id="10" name="TextBox 9">
            <a:extLst>
              <a:ext uri="{FF2B5EF4-FFF2-40B4-BE49-F238E27FC236}">
                <a16:creationId xmlns:a16="http://schemas.microsoft.com/office/drawing/2014/main" id="{A047ACA6-8502-8244-9067-371B9C4DC25B}"/>
              </a:ext>
            </a:extLst>
          </p:cNvPr>
          <p:cNvSpPr txBox="1"/>
          <p:nvPr/>
        </p:nvSpPr>
        <p:spPr>
          <a:xfrm>
            <a:off x="428076" y="5389115"/>
            <a:ext cx="1448656" cy="544830"/>
          </a:xfrm>
          <a:prstGeom prst="flowChartAlternateProcess">
            <a:avLst/>
          </a:prstGeom>
          <a:solidFill>
            <a:srgbClr val="D883FF">
              <a:alpha val="44000"/>
            </a:srgbClr>
          </a:solidFill>
        </p:spPr>
        <p:txBody>
          <a:bodyPr wrap="square" rtlCol="0">
            <a:spAutoFit/>
          </a:bodyPr>
          <a:lstStyle/>
          <a:p>
            <a:pPr algn="ctr"/>
            <a:r>
              <a:rPr lang="en-US" sz="2600" dirty="0">
                <a:latin typeface="Century Gothic" panose="020B0502020202020204" pitchFamily="34" charset="0"/>
              </a:rPr>
              <a:t>mat</a:t>
            </a:r>
            <a:endParaRPr lang="en-US" sz="2600" b="1" dirty="0">
              <a:latin typeface="Century Gothic" panose="020B0502020202020204" pitchFamily="34" charset="0"/>
            </a:endParaRPr>
          </a:p>
        </p:txBody>
      </p:sp>
      <p:sp>
        <p:nvSpPr>
          <p:cNvPr id="11" name="TextBox 10">
            <a:extLst>
              <a:ext uri="{FF2B5EF4-FFF2-40B4-BE49-F238E27FC236}">
                <a16:creationId xmlns:a16="http://schemas.microsoft.com/office/drawing/2014/main" id="{2B5DD3F6-011A-8F47-8638-A3961EB156B1}"/>
              </a:ext>
            </a:extLst>
          </p:cNvPr>
          <p:cNvSpPr txBox="1"/>
          <p:nvPr/>
        </p:nvSpPr>
        <p:spPr>
          <a:xfrm>
            <a:off x="428076" y="4086717"/>
            <a:ext cx="1448656" cy="544830"/>
          </a:xfrm>
          <a:prstGeom prst="flowChartAlternateProcess">
            <a:avLst/>
          </a:prstGeom>
          <a:solidFill>
            <a:srgbClr val="D883FF">
              <a:alpha val="44000"/>
            </a:srgbClr>
          </a:solidFill>
        </p:spPr>
        <p:txBody>
          <a:bodyPr wrap="square" rtlCol="0">
            <a:spAutoFit/>
          </a:bodyPr>
          <a:lstStyle/>
          <a:p>
            <a:pPr algn="ctr"/>
            <a:r>
              <a:rPr lang="en-US" sz="2600" dirty="0">
                <a:latin typeface="Century Gothic" panose="020B0502020202020204" pitchFamily="34" charset="0"/>
              </a:rPr>
              <a:t>map</a:t>
            </a:r>
            <a:endParaRPr lang="en-US" sz="2600" b="1" dirty="0">
              <a:latin typeface="Century Gothic" panose="020B0502020202020204" pitchFamily="34" charset="0"/>
            </a:endParaRPr>
          </a:p>
        </p:txBody>
      </p:sp>
      <p:sp>
        <p:nvSpPr>
          <p:cNvPr id="13" name="TextBox 12">
            <a:extLst>
              <a:ext uri="{FF2B5EF4-FFF2-40B4-BE49-F238E27FC236}">
                <a16:creationId xmlns:a16="http://schemas.microsoft.com/office/drawing/2014/main" id="{5F2EC5A4-2449-8742-8A51-96AD8911465D}"/>
              </a:ext>
            </a:extLst>
          </p:cNvPr>
          <p:cNvSpPr txBox="1"/>
          <p:nvPr/>
        </p:nvSpPr>
        <p:spPr>
          <a:xfrm>
            <a:off x="1974533" y="2784319"/>
            <a:ext cx="1448656" cy="544830"/>
          </a:xfrm>
          <a:prstGeom prst="flowChartAlternateProcess">
            <a:avLst/>
          </a:prstGeom>
          <a:solidFill>
            <a:srgbClr val="D883FF">
              <a:alpha val="44000"/>
            </a:srgbClr>
          </a:solidFill>
        </p:spPr>
        <p:txBody>
          <a:bodyPr wrap="square" rtlCol="0">
            <a:spAutoFit/>
          </a:bodyPr>
          <a:lstStyle/>
          <a:p>
            <a:pPr algn="ctr"/>
            <a:r>
              <a:rPr lang="en-US" sz="2600" dirty="0">
                <a:latin typeface="Century Gothic" panose="020B0502020202020204" pitchFamily="34" charset="0"/>
              </a:rPr>
              <a:t>pat</a:t>
            </a:r>
            <a:endParaRPr lang="en-US" sz="2600" b="1" dirty="0">
              <a:latin typeface="Century Gothic" panose="020B0502020202020204" pitchFamily="34" charset="0"/>
            </a:endParaRPr>
          </a:p>
        </p:txBody>
      </p:sp>
      <p:sp>
        <p:nvSpPr>
          <p:cNvPr id="14" name="TextBox 13">
            <a:extLst>
              <a:ext uri="{FF2B5EF4-FFF2-40B4-BE49-F238E27FC236}">
                <a16:creationId xmlns:a16="http://schemas.microsoft.com/office/drawing/2014/main" id="{AE088F6A-1732-6A4D-A190-C85B852DD1EF}"/>
              </a:ext>
            </a:extLst>
          </p:cNvPr>
          <p:cNvSpPr txBox="1"/>
          <p:nvPr/>
        </p:nvSpPr>
        <p:spPr>
          <a:xfrm>
            <a:off x="1974533" y="3435518"/>
            <a:ext cx="1448656" cy="544830"/>
          </a:xfrm>
          <a:prstGeom prst="flowChartAlternateProcess">
            <a:avLst/>
          </a:prstGeom>
          <a:solidFill>
            <a:srgbClr val="D883FF">
              <a:alpha val="44000"/>
            </a:srgbClr>
          </a:solidFill>
        </p:spPr>
        <p:txBody>
          <a:bodyPr wrap="square" rtlCol="0">
            <a:spAutoFit/>
          </a:bodyPr>
          <a:lstStyle/>
          <a:p>
            <a:pPr algn="ctr"/>
            <a:r>
              <a:rPr lang="en-US" sz="2600" dirty="0">
                <a:latin typeface="Century Gothic" panose="020B0502020202020204" pitchFamily="34" charset="0"/>
              </a:rPr>
              <a:t>bad</a:t>
            </a:r>
            <a:endParaRPr lang="en-US" sz="2600" b="1" dirty="0">
              <a:latin typeface="Century Gothic" panose="020B0502020202020204" pitchFamily="34" charset="0"/>
            </a:endParaRPr>
          </a:p>
        </p:txBody>
      </p:sp>
      <p:sp>
        <p:nvSpPr>
          <p:cNvPr id="16" name="TextBox 15">
            <a:extLst>
              <a:ext uri="{FF2B5EF4-FFF2-40B4-BE49-F238E27FC236}">
                <a16:creationId xmlns:a16="http://schemas.microsoft.com/office/drawing/2014/main" id="{353380F3-C33F-BE4E-AAE8-B02535439FE9}"/>
              </a:ext>
            </a:extLst>
          </p:cNvPr>
          <p:cNvSpPr txBox="1"/>
          <p:nvPr/>
        </p:nvSpPr>
        <p:spPr>
          <a:xfrm>
            <a:off x="5120268" y="1193625"/>
            <a:ext cx="4744327" cy="1200329"/>
          </a:xfrm>
          <a:prstGeom prst="rect">
            <a:avLst/>
          </a:prstGeom>
          <a:noFill/>
        </p:spPr>
        <p:txBody>
          <a:bodyPr wrap="square" rtlCol="0">
            <a:spAutoFit/>
          </a:bodyPr>
          <a:lstStyle/>
          <a:p>
            <a:r>
              <a:rPr lang="en-US" sz="3600" dirty="0">
                <a:solidFill>
                  <a:srgbClr val="5593AE"/>
                </a:solidFill>
                <a:latin typeface="Century Gothic" panose="020B0502020202020204" pitchFamily="34" charset="0"/>
              </a:rPr>
              <a:t>Which words rhyme with </a:t>
            </a:r>
            <a:r>
              <a:rPr lang="en-US" sz="3600" b="1" dirty="0">
                <a:solidFill>
                  <a:srgbClr val="5593AE"/>
                </a:solidFill>
                <a:latin typeface="Century Gothic" panose="020B0502020202020204" pitchFamily="34" charset="0"/>
              </a:rPr>
              <a:t>cat</a:t>
            </a:r>
            <a:r>
              <a:rPr lang="en-US" sz="3600" dirty="0">
                <a:solidFill>
                  <a:srgbClr val="5593AE"/>
                </a:solidFill>
                <a:latin typeface="Arial" panose="020B0604020202020204" pitchFamily="34" charset="0"/>
                <a:cs typeface="Arial" panose="020B0604020202020204" pitchFamily="34" charset="0"/>
              </a:rPr>
              <a:t>?</a:t>
            </a:r>
          </a:p>
        </p:txBody>
      </p:sp>
      <p:sp>
        <p:nvSpPr>
          <p:cNvPr id="17" name="TextBox 16">
            <a:extLst>
              <a:ext uri="{FF2B5EF4-FFF2-40B4-BE49-F238E27FC236}">
                <a16:creationId xmlns:a16="http://schemas.microsoft.com/office/drawing/2014/main" id="{00E7A6AD-619B-EB43-8C3C-A659DB18A0C6}"/>
              </a:ext>
            </a:extLst>
          </p:cNvPr>
          <p:cNvSpPr txBox="1"/>
          <p:nvPr/>
        </p:nvSpPr>
        <p:spPr>
          <a:xfrm>
            <a:off x="1974533" y="4737916"/>
            <a:ext cx="1448656" cy="544830"/>
          </a:xfrm>
          <a:prstGeom prst="flowChartAlternateProcess">
            <a:avLst/>
          </a:prstGeom>
          <a:solidFill>
            <a:srgbClr val="D883FF">
              <a:alpha val="44000"/>
            </a:srgbClr>
          </a:solidFill>
        </p:spPr>
        <p:txBody>
          <a:bodyPr wrap="square" rtlCol="0">
            <a:spAutoFit/>
          </a:bodyPr>
          <a:lstStyle/>
          <a:p>
            <a:pPr algn="ctr"/>
            <a:endParaRPr lang="en-US" sz="2600" b="1" dirty="0">
              <a:latin typeface="Century Gothic" panose="020B0502020202020204" pitchFamily="34" charset="0"/>
            </a:endParaRPr>
          </a:p>
        </p:txBody>
      </p:sp>
      <p:sp>
        <p:nvSpPr>
          <p:cNvPr id="18" name="TextBox 17">
            <a:extLst>
              <a:ext uri="{FF2B5EF4-FFF2-40B4-BE49-F238E27FC236}">
                <a16:creationId xmlns:a16="http://schemas.microsoft.com/office/drawing/2014/main" id="{1865813E-D11F-6F4F-B35F-8C373BFE53E8}"/>
              </a:ext>
            </a:extLst>
          </p:cNvPr>
          <p:cNvSpPr txBox="1"/>
          <p:nvPr/>
        </p:nvSpPr>
        <p:spPr>
          <a:xfrm>
            <a:off x="1974533" y="4086717"/>
            <a:ext cx="1448656" cy="544830"/>
          </a:xfrm>
          <a:prstGeom prst="flowChartAlternateProcess">
            <a:avLst/>
          </a:prstGeom>
          <a:solidFill>
            <a:srgbClr val="D883FF">
              <a:alpha val="44000"/>
            </a:srgbClr>
          </a:solidFill>
        </p:spPr>
        <p:txBody>
          <a:bodyPr wrap="square" rtlCol="0">
            <a:spAutoFit/>
          </a:bodyPr>
          <a:lstStyle/>
          <a:p>
            <a:pPr algn="ctr"/>
            <a:endParaRPr lang="en-US" sz="2600" dirty="0">
              <a:latin typeface="Century Gothic" panose="020B0502020202020204" pitchFamily="34" charset="0"/>
            </a:endParaRPr>
          </a:p>
        </p:txBody>
      </p:sp>
      <p:cxnSp>
        <p:nvCxnSpPr>
          <p:cNvPr id="4" name="Straight Connector 3">
            <a:extLst>
              <a:ext uri="{FF2B5EF4-FFF2-40B4-BE49-F238E27FC236}">
                <a16:creationId xmlns:a16="http://schemas.microsoft.com/office/drawing/2014/main" id="{AE5935DD-0CAA-E549-9D86-34F2A3046589}"/>
              </a:ext>
            </a:extLst>
          </p:cNvPr>
          <p:cNvCxnSpPr>
            <a:cxnSpLocks/>
          </p:cNvCxnSpPr>
          <p:nvPr/>
        </p:nvCxnSpPr>
        <p:spPr>
          <a:xfrm>
            <a:off x="5270752" y="3195556"/>
            <a:ext cx="178435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79FF72D-CDD4-454A-8E29-55FEA672212A}"/>
              </a:ext>
            </a:extLst>
          </p:cNvPr>
          <p:cNvCxnSpPr>
            <a:cxnSpLocks/>
          </p:cNvCxnSpPr>
          <p:nvPr/>
        </p:nvCxnSpPr>
        <p:spPr>
          <a:xfrm>
            <a:off x="7642916" y="3195556"/>
            <a:ext cx="178435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C7E0F0D-23CD-F04C-B48E-FD4115F1B5DE}"/>
              </a:ext>
            </a:extLst>
          </p:cNvPr>
          <p:cNvSpPr txBox="1"/>
          <p:nvPr/>
        </p:nvSpPr>
        <p:spPr>
          <a:xfrm>
            <a:off x="5120267" y="3863882"/>
            <a:ext cx="5741697" cy="1200329"/>
          </a:xfrm>
          <a:prstGeom prst="rect">
            <a:avLst/>
          </a:prstGeom>
          <a:noFill/>
        </p:spPr>
        <p:txBody>
          <a:bodyPr wrap="square" rtlCol="0">
            <a:spAutoFit/>
          </a:bodyPr>
          <a:lstStyle/>
          <a:p>
            <a:r>
              <a:rPr lang="en-US" sz="3600" dirty="0">
                <a:solidFill>
                  <a:srgbClr val="5593AE"/>
                </a:solidFill>
                <a:latin typeface="Century Gothic" panose="020B0502020202020204" pitchFamily="34" charset="0"/>
              </a:rPr>
              <a:t>What other words rhyme with these words</a:t>
            </a:r>
            <a:r>
              <a:rPr lang="en-US" sz="3600" dirty="0">
                <a:solidFill>
                  <a:srgbClr val="5593AE"/>
                </a:solidFill>
                <a:latin typeface="Arial" panose="020B0604020202020204" pitchFamily="34" charset="0"/>
                <a:cs typeface="Arial" panose="020B0604020202020204" pitchFamily="34" charset="0"/>
              </a:rPr>
              <a:t>?</a:t>
            </a:r>
          </a:p>
        </p:txBody>
      </p:sp>
      <p:cxnSp>
        <p:nvCxnSpPr>
          <p:cNvPr id="22" name="Straight Connector 21">
            <a:extLst>
              <a:ext uri="{FF2B5EF4-FFF2-40B4-BE49-F238E27FC236}">
                <a16:creationId xmlns:a16="http://schemas.microsoft.com/office/drawing/2014/main" id="{5F47292B-6ED1-F143-A867-45DCB468561D}"/>
              </a:ext>
            </a:extLst>
          </p:cNvPr>
          <p:cNvCxnSpPr>
            <a:cxnSpLocks/>
          </p:cNvCxnSpPr>
          <p:nvPr/>
        </p:nvCxnSpPr>
        <p:spPr>
          <a:xfrm>
            <a:off x="5270752" y="5826056"/>
            <a:ext cx="178435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7E730BC-0883-BB48-B1F9-4812C7F8C1EB}"/>
              </a:ext>
            </a:extLst>
          </p:cNvPr>
          <p:cNvCxnSpPr>
            <a:cxnSpLocks/>
          </p:cNvCxnSpPr>
          <p:nvPr/>
        </p:nvCxnSpPr>
        <p:spPr>
          <a:xfrm>
            <a:off x="7642916" y="5826056"/>
            <a:ext cx="178435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2F48D419-523B-C447-9B10-D8AD1BA4DA93}"/>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©Houghton Mifflin Harcourt Publishing Company</a:t>
            </a:r>
          </a:p>
        </p:txBody>
      </p:sp>
    </p:spTree>
    <p:extLst>
      <p:ext uri="{BB962C8B-B14F-4D97-AF65-F5344CB8AC3E}">
        <p14:creationId xmlns:p14="http://schemas.microsoft.com/office/powerpoint/2010/main" val="1767399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772D5CB-530E-0747-9568-20959571F4B2}"/>
              </a:ext>
            </a:extLst>
          </p:cNvPr>
          <p:cNvSpPr/>
          <p:nvPr/>
        </p:nvSpPr>
        <p:spPr>
          <a:xfrm>
            <a:off x="288379" y="1110497"/>
            <a:ext cx="2210029" cy="1569660"/>
          </a:xfrm>
          <a:prstGeom prst="rect">
            <a:avLst/>
          </a:prstGeom>
        </p:spPr>
        <p:txBody>
          <a:bodyPr wrap="square">
            <a:spAutoFit/>
          </a:bodyPr>
          <a:lstStyle/>
          <a:p>
            <a:r>
              <a:rPr lang="en-US" sz="4800" dirty="0">
                <a:solidFill>
                  <a:srgbClr val="5593AE"/>
                </a:solidFill>
                <a:latin typeface="Century Gothic" panose="020B0502020202020204" pitchFamily="34" charset="0"/>
              </a:rPr>
              <a:t>Let’s Blend!</a:t>
            </a:r>
            <a:endParaRPr lang="en-US" sz="4800" u="sng" dirty="0">
              <a:solidFill>
                <a:srgbClr val="5593AE"/>
              </a:solidFill>
              <a:latin typeface="Century Gothic" panose="020B0502020202020204" pitchFamily="34" charset="0"/>
            </a:endParaRPr>
          </a:p>
        </p:txBody>
      </p:sp>
      <p:sp>
        <p:nvSpPr>
          <p:cNvPr id="5" name="TextBox 4">
            <a:extLst>
              <a:ext uri="{FF2B5EF4-FFF2-40B4-BE49-F238E27FC236}">
                <a16:creationId xmlns:a16="http://schemas.microsoft.com/office/drawing/2014/main" id="{24EDCA09-4500-A74B-99AE-74494132C0D1}"/>
              </a:ext>
            </a:extLst>
          </p:cNvPr>
          <p:cNvSpPr txBox="1"/>
          <p:nvPr/>
        </p:nvSpPr>
        <p:spPr>
          <a:xfrm>
            <a:off x="428076" y="2736935"/>
            <a:ext cx="1448656" cy="544830"/>
          </a:xfrm>
          <a:prstGeom prst="flowChartAlternateProcess">
            <a:avLst/>
          </a:prstGeom>
          <a:solidFill>
            <a:srgbClr val="D883FF">
              <a:alpha val="44000"/>
            </a:srgbClr>
          </a:solidFill>
        </p:spPr>
        <p:txBody>
          <a:bodyPr wrap="square" rtlCol="0">
            <a:spAutoFit/>
          </a:bodyPr>
          <a:lstStyle/>
          <a:p>
            <a:pPr algn="ctr"/>
            <a:r>
              <a:rPr lang="en-US" sz="2600" dirty="0">
                <a:latin typeface="Century Gothic" panose="020B0502020202020204" pitchFamily="34" charset="0"/>
              </a:rPr>
              <a:t>sad</a:t>
            </a:r>
            <a:endParaRPr lang="en-US" sz="2600" b="1" dirty="0">
              <a:latin typeface="Century Gothic" panose="020B0502020202020204" pitchFamily="34" charset="0"/>
            </a:endParaRPr>
          </a:p>
        </p:txBody>
      </p:sp>
      <p:sp>
        <p:nvSpPr>
          <p:cNvPr id="7" name="TextBox 6">
            <a:extLst>
              <a:ext uri="{FF2B5EF4-FFF2-40B4-BE49-F238E27FC236}">
                <a16:creationId xmlns:a16="http://schemas.microsoft.com/office/drawing/2014/main" id="{2BADA303-4D78-0F4E-955B-E42CA6868260}"/>
              </a:ext>
            </a:extLst>
          </p:cNvPr>
          <p:cNvSpPr txBox="1"/>
          <p:nvPr/>
        </p:nvSpPr>
        <p:spPr>
          <a:xfrm>
            <a:off x="428076" y="3388134"/>
            <a:ext cx="1448656" cy="544830"/>
          </a:xfrm>
          <a:prstGeom prst="flowChartAlternateProcess">
            <a:avLst/>
          </a:prstGeom>
          <a:solidFill>
            <a:srgbClr val="D883FF">
              <a:alpha val="44000"/>
            </a:srgbClr>
          </a:solidFill>
        </p:spPr>
        <p:txBody>
          <a:bodyPr wrap="square" rtlCol="0">
            <a:spAutoFit/>
          </a:bodyPr>
          <a:lstStyle/>
          <a:p>
            <a:pPr algn="ctr"/>
            <a:r>
              <a:rPr lang="en-US" sz="2600" dirty="0">
                <a:latin typeface="Century Gothic" panose="020B0502020202020204" pitchFamily="34" charset="0"/>
              </a:rPr>
              <a:t>pan</a:t>
            </a:r>
            <a:endParaRPr lang="en-US" sz="2600" b="1" dirty="0">
              <a:latin typeface="Century Gothic" panose="020B0502020202020204" pitchFamily="34" charset="0"/>
            </a:endParaRPr>
          </a:p>
        </p:txBody>
      </p:sp>
      <p:sp>
        <p:nvSpPr>
          <p:cNvPr id="10" name="TextBox 9">
            <a:extLst>
              <a:ext uri="{FF2B5EF4-FFF2-40B4-BE49-F238E27FC236}">
                <a16:creationId xmlns:a16="http://schemas.microsoft.com/office/drawing/2014/main" id="{A047ACA6-8502-8244-9067-371B9C4DC25B}"/>
              </a:ext>
            </a:extLst>
          </p:cNvPr>
          <p:cNvSpPr txBox="1"/>
          <p:nvPr/>
        </p:nvSpPr>
        <p:spPr>
          <a:xfrm>
            <a:off x="428076" y="5341731"/>
            <a:ext cx="1448656" cy="544830"/>
          </a:xfrm>
          <a:prstGeom prst="flowChartAlternateProcess">
            <a:avLst/>
          </a:prstGeom>
          <a:solidFill>
            <a:srgbClr val="D883FF">
              <a:alpha val="44000"/>
            </a:srgbClr>
          </a:solidFill>
        </p:spPr>
        <p:txBody>
          <a:bodyPr wrap="square" rtlCol="0">
            <a:spAutoFit/>
          </a:bodyPr>
          <a:lstStyle/>
          <a:p>
            <a:pPr algn="ctr"/>
            <a:r>
              <a:rPr lang="en-US" sz="2600" dirty="0">
                <a:latin typeface="Century Gothic" panose="020B0502020202020204" pitchFamily="34" charset="0"/>
              </a:rPr>
              <a:t>mat</a:t>
            </a:r>
            <a:endParaRPr lang="en-US" sz="2600" b="1" dirty="0">
              <a:latin typeface="Century Gothic" panose="020B0502020202020204" pitchFamily="34" charset="0"/>
            </a:endParaRPr>
          </a:p>
        </p:txBody>
      </p:sp>
      <p:sp>
        <p:nvSpPr>
          <p:cNvPr id="11" name="TextBox 10">
            <a:extLst>
              <a:ext uri="{FF2B5EF4-FFF2-40B4-BE49-F238E27FC236}">
                <a16:creationId xmlns:a16="http://schemas.microsoft.com/office/drawing/2014/main" id="{2B5DD3F6-011A-8F47-8638-A3961EB156B1}"/>
              </a:ext>
            </a:extLst>
          </p:cNvPr>
          <p:cNvSpPr txBox="1"/>
          <p:nvPr/>
        </p:nvSpPr>
        <p:spPr>
          <a:xfrm>
            <a:off x="428076" y="4039333"/>
            <a:ext cx="1448656" cy="544830"/>
          </a:xfrm>
          <a:prstGeom prst="flowChartAlternateProcess">
            <a:avLst/>
          </a:prstGeom>
          <a:solidFill>
            <a:srgbClr val="D883FF">
              <a:alpha val="44000"/>
            </a:srgbClr>
          </a:solidFill>
        </p:spPr>
        <p:txBody>
          <a:bodyPr wrap="square" rtlCol="0">
            <a:spAutoFit/>
          </a:bodyPr>
          <a:lstStyle/>
          <a:p>
            <a:pPr algn="ctr"/>
            <a:r>
              <a:rPr lang="en-US" sz="2600" dirty="0">
                <a:latin typeface="Century Gothic" panose="020B0502020202020204" pitchFamily="34" charset="0"/>
              </a:rPr>
              <a:t>map</a:t>
            </a:r>
            <a:endParaRPr lang="en-US" sz="2600" b="1" dirty="0">
              <a:latin typeface="Century Gothic" panose="020B0502020202020204" pitchFamily="34" charset="0"/>
            </a:endParaRPr>
          </a:p>
        </p:txBody>
      </p:sp>
      <p:sp>
        <p:nvSpPr>
          <p:cNvPr id="12" name="TextBox 11">
            <a:extLst>
              <a:ext uri="{FF2B5EF4-FFF2-40B4-BE49-F238E27FC236}">
                <a16:creationId xmlns:a16="http://schemas.microsoft.com/office/drawing/2014/main" id="{1D1EE4F9-1F90-A84F-AB30-B29D0527962C}"/>
              </a:ext>
            </a:extLst>
          </p:cNvPr>
          <p:cNvSpPr txBox="1"/>
          <p:nvPr/>
        </p:nvSpPr>
        <p:spPr>
          <a:xfrm>
            <a:off x="428076" y="4690532"/>
            <a:ext cx="1448656" cy="544830"/>
          </a:xfrm>
          <a:prstGeom prst="flowChartAlternateProcess">
            <a:avLst/>
          </a:prstGeom>
          <a:solidFill>
            <a:srgbClr val="D883FF">
              <a:alpha val="44000"/>
            </a:srgbClr>
          </a:solidFill>
        </p:spPr>
        <p:txBody>
          <a:bodyPr wrap="square" rtlCol="0">
            <a:spAutoFit/>
          </a:bodyPr>
          <a:lstStyle/>
          <a:p>
            <a:pPr algn="ctr"/>
            <a:r>
              <a:rPr lang="en-US" sz="2600" dirty="0">
                <a:latin typeface="Century Gothic" panose="020B0502020202020204" pitchFamily="34" charset="0"/>
              </a:rPr>
              <a:t>cat</a:t>
            </a:r>
            <a:endParaRPr lang="en-US" sz="2600" b="1" dirty="0">
              <a:latin typeface="Century Gothic" panose="020B0502020202020204" pitchFamily="34" charset="0"/>
            </a:endParaRPr>
          </a:p>
        </p:txBody>
      </p:sp>
      <p:sp>
        <p:nvSpPr>
          <p:cNvPr id="13" name="TextBox 12">
            <a:extLst>
              <a:ext uri="{FF2B5EF4-FFF2-40B4-BE49-F238E27FC236}">
                <a16:creationId xmlns:a16="http://schemas.microsoft.com/office/drawing/2014/main" id="{5F2EC5A4-2449-8742-8A51-96AD8911465D}"/>
              </a:ext>
            </a:extLst>
          </p:cNvPr>
          <p:cNvSpPr txBox="1"/>
          <p:nvPr/>
        </p:nvSpPr>
        <p:spPr>
          <a:xfrm>
            <a:off x="1974533" y="2736935"/>
            <a:ext cx="1448656" cy="544830"/>
          </a:xfrm>
          <a:prstGeom prst="flowChartAlternateProcess">
            <a:avLst/>
          </a:prstGeom>
          <a:solidFill>
            <a:srgbClr val="D883FF">
              <a:alpha val="44000"/>
            </a:srgbClr>
          </a:solidFill>
        </p:spPr>
        <p:txBody>
          <a:bodyPr wrap="square" rtlCol="0">
            <a:spAutoFit/>
          </a:bodyPr>
          <a:lstStyle/>
          <a:p>
            <a:pPr algn="ctr"/>
            <a:r>
              <a:rPr lang="en-US" sz="2600" dirty="0">
                <a:latin typeface="Century Gothic" panose="020B0502020202020204" pitchFamily="34" charset="0"/>
              </a:rPr>
              <a:t>pat</a:t>
            </a:r>
            <a:endParaRPr lang="en-US" sz="2600" b="1" dirty="0">
              <a:latin typeface="Century Gothic" panose="020B0502020202020204" pitchFamily="34" charset="0"/>
            </a:endParaRPr>
          </a:p>
        </p:txBody>
      </p:sp>
      <p:sp>
        <p:nvSpPr>
          <p:cNvPr id="14" name="TextBox 13">
            <a:extLst>
              <a:ext uri="{FF2B5EF4-FFF2-40B4-BE49-F238E27FC236}">
                <a16:creationId xmlns:a16="http://schemas.microsoft.com/office/drawing/2014/main" id="{AE088F6A-1732-6A4D-A190-C85B852DD1EF}"/>
              </a:ext>
            </a:extLst>
          </p:cNvPr>
          <p:cNvSpPr txBox="1"/>
          <p:nvPr/>
        </p:nvSpPr>
        <p:spPr>
          <a:xfrm>
            <a:off x="1974533" y="3388134"/>
            <a:ext cx="1448656" cy="544830"/>
          </a:xfrm>
          <a:prstGeom prst="flowChartAlternateProcess">
            <a:avLst/>
          </a:prstGeom>
          <a:solidFill>
            <a:srgbClr val="D883FF">
              <a:alpha val="44000"/>
            </a:srgbClr>
          </a:solidFill>
        </p:spPr>
        <p:txBody>
          <a:bodyPr wrap="square" rtlCol="0">
            <a:spAutoFit/>
          </a:bodyPr>
          <a:lstStyle/>
          <a:p>
            <a:pPr algn="ctr"/>
            <a:r>
              <a:rPr lang="en-US" sz="2600" dirty="0">
                <a:latin typeface="Century Gothic" panose="020B0502020202020204" pitchFamily="34" charset="0"/>
              </a:rPr>
              <a:t>bad</a:t>
            </a:r>
            <a:endParaRPr lang="en-US" sz="2600" b="1" dirty="0">
              <a:latin typeface="Century Gothic" panose="020B0502020202020204" pitchFamily="34" charset="0"/>
            </a:endParaRPr>
          </a:p>
        </p:txBody>
      </p:sp>
      <p:sp>
        <p:nvSpPr>
          <p:cNvPr id="16" name="TextBox 15">
            <a:extLst>
              <a:ext uri="{FF2B5EF4-FFF2-40B4-BE49-F238E27FC236}">
                <a16:creationId xmlns:a16="http://schemas.microsoft.com/office/drawing/2014/main" id="{353380F3-C33F-BE4E-AAE8-B02535439FE9}"/>
              </a:ext>
            </a:extLst>
          </p:cNvPr>
          <p:cNvSpPr txBox="1"/>
          <p:nvPr/>
        </p:nvSpPr>
        <p:spPr>
          <a:xfrm>
            <a:off x="5120268" y="1193625"/>
            <a:ext cx="4744327" cy="1200329"/>
          </a:xfrm>
          <a:prstGeom prst="rect">
            <a:avLst/>
          </a:prstGeom>
          <a:noFill/>
        </p:spPr>
        <p:txBody>
          <a:bodyPr wrap="square" rtlCol="0">
            <a:spAutoFit/>
          </a:bodyPr>
          <a:lstStyle/>
          <a:p>
            <a:r>
              <a:rPr lang="en-US" sz="3600" dirty="0">
                <a:solidFill>
                  <a:srgbClr val="5593AE"/>
                </a:solidFill>
                <a:latin typeface="Century Gothic" panose="020B0502020202020204" pitchFamily="34" charset="0"/>
              </a:rPr>
              <a:t>Which words rhyme with </a:t>
            </a:r>
            <a:r>
              <a:rPr lang="en-US" sz="3600" b="1" dirty="0">
                <a:solidFill>
                  <a:srgbClr val="5593AE"/>
                </a:solidFill>
                <a:latin typeface="Century Gothic" panose="020B0502020202020204" pitchFamily="34" charset="0"/>
              </a:rPr>
              <a:t>tan</a:t>
            </a:r>
            <a:r>
              <a:rPr lang="en-US" sz="3600" dirty="0">
                <a:solidFill>
                  <a:srgbClr val="5593AE"/>
                </a:solidFill>
                <a:latin typeface="Arial" panose="020B0604020202020204" pitchFamily="34" charset="0"/>
                <a:cs typeface="Arial" panose="020B0604020202020204" pitchFamily="34" charset="0"/>
              </a:rPr>
              <a:t>?</a:t>
            </a:r>
          </a:p>
        </p:txBody>
      </p:sp>
      <p:sp>
        <p:nvSpPr>
          <p:cNvPr id="17" name="TextBox 16">
            <a:extLst>
              <a:ext uri="{FF2B5EF4-FFF2-40B4-BE49-F238E27FC236}">
                <a16:creationId xmlns:a16="http://schemas.microsoft.com/office/drawing/2014/main" id="{00E7A6AD-619B-EB43-8C3C-A659DB18A0C6}"/>
              </a:ext>
            </a:extLst>
          </p:cNvPr>
          <p:cNvSpPr txBox="1"/>
          <p:nvPr/>
        </p:nvSpPr>
        <p:spPr>
          <a:xfrm>
            <a:off x="1974533" y="4690532"/>
            <a:ext cx="1448656" cy="544830"/>
          </a:xfrm>
          <a:prstGeom prst="flowChartAlternateProcess">
            <a:avLst/>
          </a:prstGeom>
          <a:solidFill>
            <a:srgbClr val="D883FF">
              <a:alpha val="44000"/>
            </a:srgbClr>
          </a:solidFill>
        </p:spPr>
        <p:txBody>
          <a:bodyPr wrap="square" rtlCol="0">
            <a:spAutoFit/>
          </a:bodyPr>
          <a:lstStyle/>
          <a:p>
            <a:pPr algn="ctr"/>
            <a:endParaRPr lang="en-US" sz="2600" b="1" dirty="0">
              <a:latin typeface="Century Gothic" panose="020B0502020202020204" pitchFamily="34" charset="0"/>
            </a:endParaRPr>
          </a:p>
        </p:txBody>
      </p:sp>
      <p:sp>
        <p:nvSpPr>
          <p:cNvPr id="18" name="TextBox 17">
            <a:extLst>
              <a:ext uri="{FF2B5EF4-FFF2-40B4-BE49-F238E27FC236}">
                <a16:creationId xmlns:a16="http://schemas.microsoft.com/office/drawing/2014/main" id="{1865813E-D11F-6F4F-B35F-8C373BFE53E8}"/>
              </a:ext>
            </a:extLst>
          </p:cNvPr>
          <p:cNvSpPr txBox="1"/>
          <p:nvPr/>
        </p:nvSpPr>
        <p:spPr>
          <a:xfrm>
            <a:off x="1974533" y="4039333"/>
            <a:ext cx="1448656" cy="544830"/>
          </a:xfrm>
          <a:prstGeom prst="flowChartAlternateProcess">
            <a:avLst/>
          </a:prstGeom>
          <a:solidFill>
            <a:srgbClr val="D883FF">
              <a:alpha val="44000"/>
            </a:srgbClr>
          </a:solidFill>
        </p:spPr>
        <p:txBody>
          <a:bodyPr wrap="square" rtlCol="0">
            <a:spAutoFit/>
          </a:bodyPr>
          <a:lstStyle/>
          <a:p>
            <a:pPr algn="ctr"/>
            <a:endParaRPr lang="en-US" sz="2600" dirty="0">
              <a:latin typeface="Century Gothic" panose="020B0502020202020204" pitchFamily="34" charset="0"/>
            </a:endParaRPr>
          </a:p>
        </p:txBody>
      </p:sp>
      <p:cxnSp>
        <p:nvCxnSpPr>
          <p:cNvPr id="4" name="Straight Connector 3">
            <a:extLst>
              <a:ext uri="{FF2B5EF4-FFF2-40B4-BE49-F238E27FC236}">
                <a16:creationId xmlns:a16="http://schemas.microsoft.com/office/drawing/2014/main" id="{AE5935DD-0CAA-E549-9D86-34F2A3046589}"/>
              </a:ext>
            </a:extLst>
          </p:cNvPr>
          <p:cNvCxnSpPr>
            <a:cxnSpLocks/>
          </p:cNvCxnSpPr>
          <p:nvPr/>
        </p:nvCxnSpPr>
        <p:spPr>
          <a:xfrm>
            <a:off x="5262800" y="3206103"/>
            <a:ext cx="178435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79FF72D-CDD4-454A-8E29-55FEA672212A}"/>
              </a:ext>
            </a:extLst>
          </p:cNvPr>
          <p:cNvCxnSpPr>
            <a:cxnSpLocks/>
          </p:cNvCxnSpPr>
          <p:nvPr/>
        </p:nvCxnSpPr>
        <p:spPr>
          <a:xfrm>
            <a:off x="7634964" y="3206103"/>
            <a:ext cx="178435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C7E0F0D-23CD-F04C-B48E-FD4115F1B5DE}"/>
              </a:ext>
            </a:extLst>
          </p:cNvPr>
          <p:cNvSpPr txBox="1"/>
          <p:nvPr/>
        </p:nvSpPr>
        <p:spPr>
          <a:xfrm>
            <a:off x="5120267" y="3863882"/>
            <a:ext cx="5741697" cy="1200329"/>
          </a:xfrm>
          <a:prstGeom prst="rect">
            <a:avLst/>
          </a:prstGeom>
          <a:noFill/>
        </p:spPr>
        <p:txBody>
          <a:bodyPr wrap="square" rtlCol="0">
            <a:spAutoFit/>
          </a:bodyPr>
          <a:lstStyle/>
          <a:p>
            <a:r>
              <a:rPr lang="en-US" sz="3600" dirty="0">
                <a:solidFill>
                  <a:srgbClr val="5593AE"/>
                </a:solidFill>
                <a:latin typeface="Century Gothic" panose="020B0502020202020204" pitchFamily="34" charset="0"/>
              </a:rPr>
              <a:t>What other words rhyme with these words</a:t>
            </a:r>
            <a:r>
              <a:rPr lang="en-US" sz="3600" dirty="0">
                <a:solidFill>
                  <a:srgbClr val="5593AE"/>
                </a:solidFill>
                <a:latin typeface="Arial" panose="020B0604020202020204" pitchFamily="34" charset="0"/>
                <a:cs typeface="Arial" panose="020B0604020202020204" pitchFamily="34" charset="0"/>
              </a:rPr>
              <a:t>?</a:t>
            </a:r>
          </a:p>
        </p:txBody>
      </p:sp>
      <p:cxnSp>
        <p:nvCxnSpPr>
          <p:cNvPr id="22" name="Straight Connector 21">
            <a:extLst>
              <a:ext uri="{FF2B5EF4-FFF2-40B4-BE49-F238E27FC236}">
                <a16:creationId xmlns:a16="http://schemas.microsoft.com/office/drawing/2014/main" id="{5F47292B-6ED1-F143-A867-45DCB468561D}"/>
              </a:ext>
            </a:extLst>
          </p:cNvPr>
          <p:cNvCxnSpPr>
            <a:cxnSpLocks/>
          </p:cNvCxnSpPr>
          <p:nvPr/>
        </p:nvCxnSpPr>
        <p:spPr>
          <a:xfrm>
            <a:off x="5262799" y="5876360"/>
            <a:ext cx="178435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7E730BC-0883-BB48-B1F9-4812C7F8C1EB}"/>
              </a:ext>
            </a:extLst>
          </p:cNvPr>
          <p:cNvCxnSpPr>
            <a:cxnSpLocks/>
          </p:cNvCxnSpPr>
          <p:nvPr/>
        </p:nvCxnSpPr>
        <p:spPr>
          <a:xfrm>
            <a:off x="7634963" y="5876360"/>
            <a:ext cx="178435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7F76306-7136-7A48-9580-2B0D83DEFE28}"/>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©Houghton Mifflin Harcourt Publishing Company</a:t>
            </a:r>
          </a:p>
        </p:txBody>
      </p:sp>
    </p:spTree>
    <p:extLst>
      <p:ext uri="{BB962C8B-B14F-4D97-AF65-F5344CB8AC3E}">
        <p14:creationId xmlns:p14="http://schemas.microsoft.com/office/powerpoint/2010/main" val="30358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772D5CB-530E-0747-9568-20959571F4B2}"/>
              </a:ext>
            </a:extLst>
          </p:cNvPr>
          <p:cNvSpPr/>
          <p:nvPr/>
        </p:nvSpPr>
        <p:spPr>
          <a:xfrm>
            <a:off x="288379" y="1110497"/>
            <a:ext cx="2210029" cy="1569660"/>
          </a:xfrm>
          <a:prstGeom prst="rect">
            <a:avLst/>
          </a:prstGeom>
        </p:spPr>
        <p:txBody>
          <a:bodyPr wrap="square">
            <a:spAutoFit/>
          </a:bodyPr>
          <a:lstStyle/>
          <a:p>
            <a:r>
              <a:rPr lang="en-US" sz="4800" dirty="0">
                <a:solidFill>
                  <a:srgbClr val="5593AE"/>
                </a:solidFill>
                <a:latin typeface="Century Gothic" panose="020B0502020202020204" pitchFamily="34" charset="0"/>
              </a:rPr>
              <a:t>Let’s Blend!</a:t>
            </a:r>
            <a:endParaRPr lang="en-US" sz="4800" u="sng" dirty="0">
              <a:solidFill>
                <a:srgbClr val="5593AE"/>
              </a:solidFill>
              <a:latin typeface="Century Gothic" panose="020B0502020202020204" pitchFamily="34" charset="0"/>
            </a:endParaRPr>
          </a:p>
        </p:txBody>
      </p:sp>
      <p:sp>
        <p:nvSpPr>
          <p:cNvPr id="7" name="TextBox 6">
            <a:extLst>
              <a:ext uri="{FF2B5EF4-FFF2-40B4-BE49-F238E27FC236}">
                <a16:creationId xmlns:a16="http://schemas.microsoft.com/office/drawing/2014/main" id="{2BADA303-4D78-0F4E-955B-E42CA6868260}"/>
              </a:ext>
            </a:extLst>
          </p:cNvPr>
          <p:cNvSpPr txBox="1"/>
          <p:nvPr/>
        </p:nvSpPr>
        <p:spPr>
          <a:xfrm>
            <a:off x="445018" y="2758761"/>
            <a:ext cx="1448656" cy="544830"/>
          </a:xfrm>
          <a:prstGeom prst="flowChartAlternateProcess">
            <a:avLst/>
          </a:prstGeom>
          <a:solidFill>
            <a:srgbClr val="D883FF">
              <a:alpha val="44000"/>
            </a:srgbClr>
          </a:solidFill>
        </p:spPr>
        <p:txBody>
          <a:bodyPr wrap="square" rtlCol="0">
            <a:spAutoFit/>
          </a:bodyPr>
          <a:lstStyle/>
          <a:p>
            <a:pPr algn="ctr"/>
            <a:r>
              <a:rPr lang="en-US" sz="2600" dirty="0">
                <a:latin typeface="Century Gothic" panose="020B0502020202020204" pitchFamily="34" charset="0"/>
              </a:rPr>
              <a:t>pan</a:t>
            </a:r>
            <a:endParaRPr lang="en-US" sz="2600" b="1" dirty="0">
              <a:latin typeface="Century Gothic" panose="020B0502020202020204" pitchFamily="34" charset="0"/>
            </a:endParaRPr>
          </a:p>
        </p:txBody>
      </p:sp>
      <p:sp>
        <p:nvSpPr>
          <p:cNvPr id="8" name="TextBox 7">
            <a:extLst>
              <a:ext uri="{FF2B5EF4-FFF2-40B4-BE49-F238E27FC236}">
                <a16:creationId xmlns:a16="http://schemas.microsoft.com/office/drawing/2014/main" id="{6821E876-BF92-2849-9BDA-DF5953AF89C9}"/>
              </a:ext>
            </a:extLst>
          </p:cNvPr>
          <p:cNvSpPr txBox="1"/>
          <p:nvPr/>
        </p:nvSpPr>
        <p:spPr>
          <a:xfrm>
            <a:off x="445018" y="4650047"/>
            <a:ext cx="1448656" cy="544830"/>
          </a:xfrm>
          <a:prstGeom prst="flowChartAlternateProcess">
            <a:avLst/>
          </a:prstGeom>
          <a:solidFill>
            <a:srgbClr val="D883FF">
              <a:alpha val="44000"/>
            </a:srgbClr>
          </a:solidFill>
        </p:spPr>
        <p:txBody>
          <a:bodyPr wrap="square" rtlCol="0">
            <a:spAutoFit/>
          </a:bodyPr>
          <a:lstStyle/>
          <a:p>
            <a:pPr algn="ctr"/>
            <a:r>
              <a:rPr lang="en-US" sz="2600" dirty="0">
                <a:latin typeface="Century Gothic" panose="020B0502020202020204" pitchFamily="34" charset="0"/>
              </a:rPr>
              <a:t>tan</a:t>
            </a:r>
            <a:endParaRPr lang="en-US" sz="2600" b="1" dirty="0">
              <a:latin typeface="Century Gothic" panose="020B0502020202020204" pitchFamily="34" charset="0"/>
            </a:endParaRPr>
          </a:p>
        </p:txBody>
      </p:sp>
      <p:sp>
        <p:nvSpPr>
          <p:cNvPr id="10" name="TextBox 9">
            <a:extLst>
              <a:ext uri="{FF2B5EF4-FFF2-40B4-BE49-F238E27FC236}">
                <a16:creationId xmlns:a16="http://schemas.microsoft.com/office/drawing/2014/main" id="{A047ACA6-8502-8244-9067-371B9C4DC25B}"/>
              </a:ext>
            </a:extLst>
          </p:cNvPr>
          <p:cNvSpPr txBox="1"/>
          <p:nvPr/>
        </p:nvSpPr>
        <p:spPr>
          <a:xfrm>
            <a:off x="2016544" y="3409960"/>
            <a:ext cx="1448656" cy="544830"/>
          </a:xfrm>
          <a:prstGeom prst="flowChartAlternateProcess">
            <a:avLst/>
          </a:prstGeom>
          <a:solidFill>
            <a:srgbClr val="D883FF">
              <a:alpha val="44000"/>
            </a:srgbClr>
          </a:solidFill>
        </p:spPr>
        <p:txBody>
          <a:bodyPr wrap="square" rtlCol="0">
            <a:spAutoFit/>
          </a:bodyPr>
          <a:lstStyle/>
          <a:p>
            <a:pPr algn="ctr"/>
            <a:r>
              <a:rPr lang="en-US" sz="2600" dirty="0">
                <a:latin typeface="Century Gothic" panose="020B0502020202020204" pitchFamily="34" charset="0"/>
              </a:rPr>
              <a:t>mat</a:t>
            </a:r>
            <a:endParaRPr lang="en-US" sz="2600" b="1" dirty="0">
              <a:latin typeface="Century Gothic" panose="020B0502020202020204" pitchFamily="34" charset="0"/>
            </a:endParaRPr>
          </a:p>
        </p:txBody>
      </p:sp>
      <p:sp>
        <p:nvSpPr>
          <p:cNvPr id="11" name="TextBox 10">
            <a:extLst>
              <a:ext uri="{FF2B5EF4-FFF2-40B4-BE49-F238E27FC236}">
                <a16:creationId xmlns:a16="http://schemas.microsoft.com/office/drawing/2014/main" id="{2B5DD3F6-011A-8F47-8638-A3961EB156B1}"/>
              </a:ext>
            </a:extLst>
          </p:cNvPr>
          <p:cNvSpPr txBox="1"/>
          <p:nvPr/>
        </p:nvSpPr>
        <p:spPr>
          <a:xfrm>
            <a:off x="445018" y="3409960"/>
            <a:ext cx="1448656" cy="544830"/>
          </a:xfrm>
          <a:prstGeom prst="flowChartAlternateProcess">
            <a:avLst/>
          </a:prstGeom>
          <a:solidFill>
            <a:srgbClr val="D883FF">
              <a:alpha val="44000"/>
            </a:srgbClr>
          </a:solidFill>
        </p:spPr>
        <p:txBody>
          <a:bodyPr wrap="square" rtlCol="0">
            <a:spAutoFit/>
          </a:bodyPr>
          <a:lstStyle/>
          <a:p>
            <a:pPr algn="ctr"/>
            <a:r>
              <a:rPr lang="en-US" sz="2600" dirty="0">
                <a:latin typeface="Century Gothic" panose="020B0502020202020204" pitchFamily="34" charset="0"/>
              </a:rPr>
              <a:t>map</a:t>
            </a:r>
            <a:endParaRPr lang="en-US" sz="2600" b="1" dirty="0">
              <a:latin typeface="Century Gothic" panose="020B0502020202020204" pitchFamily="34" charset="0"/>
            </a:endParaRPr>
          </a:p>
        </p:txBody>
      </p:sp>
      <p:sp>
        <p:nvSpPr>
          <p:cNvPr id="12" name="TextBox 11">
            <a:extLst>
              <a:ext uri="{FF2B5EF4-FFF2-40B4-BE49-F238E27FC236}">
                <a16:creationId xmlns:a16="http://schemas.microsoft.com/office/drawing/2014/main" id="{1D1EE4F9-1F90-A84F-AB30-B29D0527962C}"/>
              </a:ext>
            </a:extLst>
          </p:cNvPr>
          <p:cNvSpPr txBox="1"/>
          <p:nvPr/>
        </p:nvSpPr>
        <p:spPr>
          <a:xfrm>
            <a:off x="445018" y="4061159"/>
            <a:ext cx="1448656" cy="544830"/>
          </a:xfrm>
          <a:prstGeom prst="flowChartAlternateProcess">
            <a:avLst/>
          </a:prstGeom>
          <a:solidFill>
            <a:srgbClr val="D883FF">
              <a:alpha val="44000"/>
            </a:srgbClr>
          </a:solidFill>
        </p:spPr>
        <p:txBody>
          <a:bodyPr wrap="square" rtlCol="0">
            <a:spAutoFit/>
          </a:bodyPr>
          <a:lstStyle/>
          <a:p>
            <a:pPr algn="ctr"/>
            <a:r>
              <a:rPr lang="en-US" sz="2600" dirty="0">
                <a:latin typeface="Century Gothic" panose="020B0502020202020204" pitchFamily="34" charset="0"/>
              </a:rPr>
              <a:t>cat</a:t>
            </a:r>
            <a:endParaRPr lang="en-US" sz="2600" b="1" dirty="0">
              <a:latin typeface="Century Gothic" panose="020B0502020202020204" pitchFamily="34" charset="0"/>
            </a:endParaRPr>
          </a:p>
        </p:txBody>
      </p:sp>
      <p:sp>
        <p:nvSpPr>
          <p:cNvPr id="13" name="TextBox 12">
            <a:extLst>
              <a:ext uri="{FF2B5EF4-FFF2-40B4-BE49-F238E27FC236}">
                <a16:creationId xmlns:a16="http://schemas.microsoft.com/office/drawing/2014/main" id="{5F2EC5A4-2449-8742-8A51-96AD8911465D}"/>
              </a:ext>
            </a:extLst>
          </p:cNvPr>
          <p:cNvSpPr txBox="1"/>
          <p:nvPr/>
        </p:nvSpPr>
        <p:spPr>
          <a:xfrm>
            <a:off x="2016544" y="4061159"/>
            <a:ext cx="1448656" cy="544830"/>
          </a:xfrm>
          <a:prstGeom prst="flowChartAlternateProcess">
            <a:avLst/>
          </a:prstGeom>
          <a:solidFill>
            <a:srgbClr val="D883FF">
              <a:alpha val="44000"/>
            </a:srgbClr>
          </a:solidFill>
        </p:spPr>
        <p:txBody>
          <a:bodyPr wrap="square" rtlCol="0">
            <a:spAutoFit/>
          </a:bodyPr>
          <a:lstStyle/>
          <a:p>
            <a:pPr algn="ctr"/>
            <a:r>
              <a:rPr lang="en-US" sz="2600" dirty="0">
                <a:latin typeface="Century Gothic" panose="020B0502020202020204" pitchFamily="34" charset="0"/>
              </a:rPr>
              <a:t>pat</a:t>
            </a:r>
            <a:endParaRPr lang="en-US" sz="2600" b="1" dirty="0">
              <a:latin typeface="Century Gothic" panose="020B0502020202020204" pitchFamily="34" charset="0"/>
            </a:endParaRPr>
          </a:p>
        </p:txBody>
      </p:sp>
      <p:sp>
        <p:nvSpPr>
          <p:cNvPr id="14" name="TextBox 13">
            <a:extLst>
              <a:ext uri="{FF2B5EF4-FFF2-40B4-BE49-F238E27FC236}">
                <a16:creationId xmlns:a16="http://schemas.microsoft.com/office/drawing/2014/main" id="{AE088F6A-1732-6A4D-A190-C85B852DD1EF}"/>
              </a:ext>
            </a:extLst>
          </p:cNvPr>
          <p:cNvSpPr txBox="1"/>
          <p:nvPr/>
        </p:nvSpPr>
        <p:spPr>
          <a:xfrm>
            <a:off x="2016544" y="4712358"/>
            <a:ext cx="1448656" cy="544830"/>
          </a:xfrm>
          <a:prstGeom prst="flowChartAlternateProcess">
            <a:avLst/>
          </a:prstGeom>
          <a:solidFill>
            <a:srgbClr val="D883FF">
              <a:alpha val="44000"/>
            </a:srgbClr>
          </a:solidFill>
        </p:spPr>
        <p:txBody>
          <a:bodyPr wrap="square" rtlCol="0">
            <a:spAutoFit/>
          </a:bodyPr>
          <a:lstStyle/>
          <a:p>
            <a:pPr algn="ctr"/>
            <a:r>
              <a:rPr lang="en-US" sz="2600" dirty="0">
                <a:latin typeface="Century Gothic" panose="020B0502020202020204" pitchFamily="34" charset="0"/>
              </a:rPr>
              <a:t>bad</a:t>
            </a:r>
            <a:endParaRPr lang="en-US" sz="2600" b="1" dirty="0">
              <a:latin typeface="Century Gothic" panose="020B0502020202020204" pitchFamily="34" charset="0"/>
            </a:endParaRPr>
          </a:p>
        </p:txBody>
      </p:sp>
      <p:sp>
        <p:nvSpPr>
          <p:cNvPr id="16" name="TextBox 15">
            <a:extLst>
              <a:ext uri="{FF2B5EF4-FFF2-40B4-BE49-F238E27FC236}">
                <a16:creationId xmlns:a16="http://schemas.microsoft.com/office/drawing/2014/main" id="{353380F3-C33F-BE4E-AAE8-B02535439FE9}"/>
              </a:ext>
            </a:extLst>
          </p:cNvPr>
          <p:cNvSpPr txBox="1"/>
          <p:nvPr/>
        </p:nvSpPr>
        <p:spPr>
          <a:xfrm>
            <a:off x="5120268" y="1193625"/>
            <a:ext cx="4744327" cy="1200329"/>
          </a:xfrm>
          <a:prstGeom prst="rect">
            <a:avLst/>
          </a:prstGeom>
          <a:noFill/>
        </p:spPr>
        <p:txBody>
          <a:bodyPr wrap="square" rtlCol="0">
            <a:spAutoFit/>
          </a:bodyPr>
          <a:lstStyle/>
          <a:p>
            <a:r>
              <a:rPr lang="en-US" sz="3600" dirty="0">
                <a:solidFill>
                  <a:srgbClr val="5593AE"/>
                </a:solidFill>
                <a:latin typeface="Century Gothic" panose="020B0502020202020204" pitchFamily="34" charset="0"/>
              </a:rPr>
              <a:t>Which words rhyme with </a:t>
            </a:r>
            <a:r>
              <a:rPr lang="en-US" sz="3600" b="1" dirty="0">
                <a:solidFill>
                  <a:srgbClr val="5593AE"/>
                </a:solidFill>
                <a:latin typeface="Century Gothic" panose="020B0502020202020204" pitchFamily="34" charset="0"/>
              </a:rPr>
              <a:t>sad</a:t>
            </a:r>
            <a:r>
              <a:rPr lang="en-US" sz="3600" dirty="0">
                <a:solidFill>
                  <a:srgbClr val="5593AE"/>
                </a:solidFill>
                <a:latin typeface="Arial" panose="020B0604020202020204" pitchFamily="34" charset="0"/>
                <a:cs typeface="Arial" panose="020B0604020202020204" pitchFamily="34" charset="0"/>
              </a:rPr>
              <a:t>?</a:t>
            </a:r>
          </a:p>
        </p:txBody>
      </p:sp>
      <p:sp>
        <p:nvSpPr>
          <p:cNvPr id="17" name="TextBox 16">
            <a:extLst>
              <a:ext uri="{FF2B5EF4-FFF2-40B4-BE49-F238E27FC236}">
                <a16:creationId xmlns:a16="http://schemas.microsoft.com/office/drawing/2014/main" id="{00E7A6AD-619B-EB43-8C3C-A659DB18A0C6}"/>
              </a:ext>
            </a:extLst>
          </p:cNvPr>
          <p:cNvSpPr txBox="1"/>
          <p:nvPr/>
        </p:nvSpPr>
        <p:spPr>
          <a:xfrm>
            <a:off x="445018" y="5363557"/>
            <a:ext cx="1448656" cy="544830"/>
          </a:xfrm>
          <a:prstGeom prst="flowChartAlternateProcess">
            <a:avLst/>
          </a:prstGeom>
          <a:solidFill>
            <a:srgbClr val="D883FF">
              <a:alpha val="44000"/>
            </a:srgbClr>
          </a:solidFill>
        </p:spPr>
        <p:txBody>
          <a:bodyPr wrap="square" rtlCol="0">
            <a:spAutoFit/>
          </a:bodyPr>
          <a:lstStyle/>
          <a:p>
            <a:pPr algn="ctr"/>
            <a:endParaRPr lang="en-US" sz="2600" dirty="0">
              <a:latin typeface="Century Gothic" panose="020B0502020202020204" pitchFamily="34" charset="0"/>
            </a:endParaRPr>
          </a:p>
        </p:txBody>
      </p:sp>
      <p:sp>
        <p:nvSpPr>
          <p:cNvPr id="18" name="TextBox 17">
            <a:extLst>
              <a:ext uri="{FF2B5EF4-FFF2-40B4-BE49-F238E27FC236}">
                <a16:creationId xmlns:a16="http://schemas.microsoft.com/office/drawing/2014/main" id="{1865813E-D11F-6F4F-B35F-8C373BFE53E8}"/>
              </a:ext>
            </a:extLst>
          </p:cNvPr>
          <p:cNvSpPr txBox="1"/>
          <p:nvPr/>
        </p:nvSpPr>
        <p:spPr>
          <a:xfrm>
            <a:off x="2016544" y="5363557"/>
            <a:ext cx="1448656" cy="544830"/>
          </a:xfrm>
          <a:prstGeom prst="flowChartAlternateProcess">
            <a:avLst/>
          </a:prstGeom>
          <a:solidFill>
            <a:srgbClr val="D883FF">
              <a:alpha val="44000"/>
            </a:srgbClr>
          </a:solidFill>
        </p:spPr>
        <p:txBody>
          <a:bodyPr wrap="square" rtlCol="0">
            <a:spAutoFit/>
          </a:bodyPr>
          <a:lstStyle/>
          <a:p>
            <a:pPr algn="ctr"/>
            <a:endParaRPr lang="en-US" sz="2600" dirty="0">
              <a:latin typeface="Century Gothic" panose="020B0502020202020204" pitchFamily="34" charset="0"/>
            </a:endParaRPr>
          </a:p>
        </p:txBody>
      </p:sp>
      <p:cxnSp>
        <p:nvCxnSpPr>
          <p:cNvPr id="4" name="Straight Connector 3">
            <a:extLst>
              <a:ext uri="{FF2B5EF4-FFF2-40B4-BE49-F238E27FC236}">
                <a16:creationId xmlns:a16="http://schemas.microsoft.com/office/drawing/2014/main" id="{AE5935DD-0CAA-E549-9D86-34F2A3046589}"/>
              </a:ext>
            </a:extLst>
          </p:cNvPr>
          <p:cNvCxnSpPr>
            <a:cxnSpLocks/>
          </p:cNvCxnSpPr>
          <p:nvPr/>
        </p:nvCxnSpPr>
        <p:spPr>
          <a:xfrm>
            <a:off x="5294606" y="3179653"/>
            <a:ext cx="178435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79FF72D-CDD4-454A-8E29-55FEA672212A}"/>
              </a:ext>
            </a:extLst>
          </p:cNvPr>
          <p:cNvCxnSpPr>
            <a:cxnSpLocks/>
          </p:cNvCxnSpPr>
          <p:nvPr/>
        </p:nvCxnSpPr>
        <p:spPr>
          <a:xfrm>
            <a:off x="7666770" y="3179653"/>
            <a:ext cx="178435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C7E0F0D-23CD-F04C-B48E-FD4115F1B5DE}"/>
              </a:ext>
            </a:extLst>
          </p:cNvPr>
          <p:cNvSpPr txBox="1"/>
          <p:nvPr/>
        </p:nvSpPr>
        <p:spPr>
          <a:xfrm>
            <a:off x="5120267" y="3863882"/>
            <a:ext cx="5741697" cy="1200329"/>
          </a:xfrm>
          <a:prstGeom prst="rect">
            <a:avLst/>
          </a:prstGeom>
          <a:noFill/>
        </p:spPr>
        <p:txBody>
          <a:bodyPr wrap="square" rtlCol="0">
            <a:spAutoFit/>
          </a:bodyPr>
          <a:lstStyle/>
          <a:p>
            <a:r>
              <a:rPr lang="en-US" sz="3600" dirty="0">
                <a:solidFill>
                  <a:srgbClr val="5593AE"/>
                </a:solidFill>
                <a:latin typeface="Century Gothic" panose="020B0502020202020204" pitchFamily="34" charset="0"/>
              </a:rPr>
              <a:t>What other words rhyme with these words</a:t>
            </a:r>
            <a:r>
              <a:rPr lang="en-US" sz="3600" dirty="0">
                <a:solidFill>
                  <a:srgbClr val="5593AE"/>
                </a:solidFill>
                <a:latin typeface="Arial" panose="020B0604020202020204" pitchFamily="34" charset="0"/>
                <a:cs typeface="Arial" panose="020B0604020202020204" pitchFamily="34" charset="0"/>
              </a:rPr>
              <a:t>?</a:t>
            </a:r>
          </a:p>
        </p:txBody>
      </p:sp>
      <p:cxnSp>
        <p:nvCxnSpPr>
          <p:cNvPr id="22" name="Straight Connector 21">
            <a:extLst>
              <a:ext uri="{FF2B5EF4-FFF2-40B4-BE49-F238E27FC236}">
                <a16:creationId xmlns:a16="http://schemas.microsoft.com/office/drawing/2014/main" id="{5F47292B-6ED1-F143-A867-45DCB468561D}"/>
              </a:ext>
            </a:extLst>
          </p:cNvPr>
          <p:cNvCxnSpPr>
            <a:cxnSpLocks/>
          </p:cNvCxnSpPr>
          <p:nvPr/>
        </p:nvCxnSpPr>
        <p:spPr>
          <a:xfrm>
            <a:off x="5294605" y="5849910"/>
            <a:ext cx="178435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7E730BC-0883-BB48-B1F9-4812C7F8C1EB}"/>
              </a:ext>
            </a:extLst>
          </p:cNvPr>
          <p:cNvCxnSpPr>
            <a:cxnSpLocks/>
          </p:cNvCxnSpPr>
          <p:nvPr/>
        </p:nvCxnSpPr>
        <p:spPr>
          <a:xfrm>
            <a:off x="7666769" y="5849910"/>
            <a:ext cx="178435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AF45340-9BE9-6E4B-829D-CF996AE2E0CF}"/>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©Houghton Mifflin Harcourt Publishing Company</a:t>
            </a:r>
          </a:p>
        </p:txBody>
      </p:sp>
    </p:spTree>
    <p:extLst>
      <p:ext uri="{BB962C8B-B14F-4D97-AF65-F5344CB8AC3E}">
        <p14:creationId xmlns:p14="http://schemas.microsoft.com/office/powerpoint/2010/main" val="3350865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B3FA912-4D8E-7148-A8CC-19449E266336}"/>
              </a:ext>
            </a:extLst>
          </p:cNvPr>
          <p:cNvSpPr txBox="1">
            <a:spLocks/>
          </p:cNvSpPr>
          <p:nvPr/>
        </p:nvSpPr>
        <p:spPr>
          <a:xfrm>
            <a:off x="5944851" y="2567506"/>
            <a:ext cx="5345342" cy="239089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5593AE"/>
                </a:solidFill>
                <a:latin typeface="Century Gothic" panose="020B0502020202020204" pitchFamily="34" charset="0"/>
              </a:rPr>
              <a:t>Short </a:t>
            </a:r>
            <a:r>
              <a:rPr lang="en-US" sz="4900" b="1" dirty="0">
                <a:solidFill>
                  <a:srgbClr val="5593AE"/>
                </a:solidFill>
                <a:latin typeface="Century Gothic" panose="020B0502020202020204" pitchFamily="34" charset="0"/>
              </a:rPr>
              <a:t>a </a:t>
            </a:r>
            <a:r>
              <a:rPr lang="en-US" sz="4900" dirty="0">
                <a:solidFill>
                  <a:srgbClr val="5593AE"/>
                </a:solidFill>
                <a:latin typeface="Century Gothic" panose="020B0502020202020204" pitchFamily="34" charset="0"/>
              </a:rPr>
              <a:t>sound</a:t>
            </a:r>
            <a:r>
              <a:rPr lang="en-US" sz="4900" b="1" dirty="0">
                <a:solidFill>
                  <a:srgbClr val="5593AE"/>
                </a:solidFill>
                <a:latin typeface="Century Gothic" panose="020B0502020202020204" pitchFamily="34" charset="0"/>
              </a:rPr>
              <a:t> </a:t>
            </a:r>
            <a:r>
              <a:rPr lang="en-US" sz="4900" dirty="0">
                <a:solidFill>
                  <a:srgbClr val="5593AE"/>
                </a:solidFill>
                <a:latin typeface="Century Gothic" panose="020B0502020202020204" pitchFamily="34" charset="0"/>
              </a:rPr>
              <a:t>as in </a:t>
            </a:r>
            <a:r>
              <a:rPr lang="en-US" sz="4900" b="1" dirty="0">
                <a:solidFill>
                  <a:srgbClr val="5593AE"/>
                </a:solidFill>
                <a:latin typeface="Century Gothic" panose="020B0502020202020204" pitchFamily="34" charset="0"/>
              </a:rPr>
              <a:t>ALLIGATOR</a:t>
            </a:r>
          </a:p>
          <a:p>
            <a:pPr algn="l"/>
            <a:endParaRPr lang="en-US" sz="4900" b="1" dirty="0">
              <a:solidFill>
                <a:srgbClr val="5593AE"/>
              </a:solidFill>
              <a:latin typeface="Century Gothic" panose="020B0502020202020204" pitchFamily="34" charset="0"/>
            </a:endParaRPr>
          </a:p>
          <a:p>
            <a:pPr algn="l"/>
            <a:endParaRPr lang="en-US" sz="4900" b="1" dirty="0">
              <a:solidFill>
                <a:srgbClr val="5593AE"/>
              </a:solidFill>
              <a:latin typeface="Century Gothic" panose="020B0502020202020204" pitchFamily="34" charset="0"/>
            </a:endParaRPr>
          </a:p>
          <a:p>
            <a:pPr algn="l"/>
            <a:endParaRPr lang="en-US" sz="4900" b="1" dirty="0">
              <a:solidFill>
                <a:srgbClr val="5593AE"/>
              </a:solidFill>
              <a:latin typeface="Century Gothic" panose="020B0502020202020204" pitchFamily="34" charset="0"/>
            </a:endParaRPr>
          </a:p>
          <a:p>
            <a:pPr algn="l"/>
            <a:r>
              <a:rPr lang="en-US" sz="5400" dirty="0">
                <a:solidFill>
                  <a:srgbClr val="5593AE"/>
                </a:solidFill>
                <a:latin typeface="Century Gothic" panose="020B0502020202020204" pitchFamily="34" charset="0"/>
              </a:rPr>
              <a:t>b</a:t>
            </a:r>
            <a:r>
              <a:rPr lang="en-US" sz="5400" u="sng" dirty="0">
                <a:solidFill>
                  <a:srgbClr val="5593AE"/>
                </a:solidFill>
                <a:latin typeface="Century Gothic" panose="020B0502020202020204" pitchFamily="34" charset="0"/>
              </a:rPr>
              <a:t>a</a:t>
            </a:r>
            <a:r>
              <a:rPr lang="en-US" sz="5400" dirty="0">
                <a:solidFill>
                  <a:srgbClr val="5593AE"/>
                </a:solidFill>
                <a:latin typeface="Century Gothic" panose="020B0502020202020204" pitchFamily="34" charset="0"/>
              </a:rPr>
              <a:t>d</a:t>
            </a:r>
            <a:endParaRPr lang="en-US" sz="5400" u="sng" dirty="0">
              <a:solidFill>
                <a:srgbClr val="5593AE"/>
              </a:solidFill>
              <a:latin typeface="Century Gothic" panose="020B0502020202020204" pitchFamily="34" charset="0"/>
            </a:endParaRPr>
          </a:p>
          <a:p>
            <a:pPr algn="l"/>
            <a:endParaRPr lang="en-US" sz="4900" b="1" dirty="0">
              <a:solidFill>
                <a:srgbClr val="19B7B4"/>
              </a:solidFill>
              <a:latin typeface="Century Gothic" panose="020B0502020202020204" pitchFamily="34" charset="0"/>
            </a:endParaRPr>
          </a:p>
        </p:txBody>
      </p:sp>
      <p:sp>
        <p:nvSpPr>
          <p:cNvPr id="4" name="Rectangle 3">
            <a:extLst>
              <a:ext uri="{FF2B5EF4-FFF2-40B4-BE49-F238E27FC236}">
                <a16:creationId xmlns:a16="http://schemas.microsoft.com/office/drawing/2014/main" id="{1E8B7530-82DB-C447-8388-9DF57742BC96}"/>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©Houghton Mifflin Harcourt Publishing Company</a:t>
            </a:r>
          </a:p>
        </p:txBody>
      </p:sp>
      <p:pic>
        <p:nvPicPr>
          <p:cNvPr id="6" name="Picture 5">
            <a:extLst>
              <a:ext uri="{FF2B5EF4-FFF2-40B4-BE49-F238E27FC236}">
                <a16:creationId xmlns:a16="http://schemas.microsoft.com/office/drawing/2014/main" id="{109FF591-4E9A-E944-A9FC-565A3D18D73A}"/>
              </a:ext>
            </a:extLst>
          </p:cNvPr>
          <p:cNvPicPr>
            <a:picLocks noChangeAspect="1"/>
          </p:cNvPicPr>
          <p:nvPr/>
        </p:nvPicPr>
        <p:blipFill>
          <a:blip r:embed="rId3"/>
          <a:stretch>
            <a:fillRect/>
          </a:stretch>
        </p:blipFill>
        <p:spPr>
          <a:xfrm>
            <a:off x="2754817" y="1048920"/>
            <a:ext cx="2515831" cy="50316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17645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83D71F3-2A4A-6D4C-8E80-0A4B8FD9E089}"/>
              </a:ext>
            </a:extLst>
          </p:cNvPr>
          <p:cNvGraphicFramePr>
            <a:graphicFrameLocks noGrp="1"/>
          </p:cNvGraphicFramePr>
          <p:nvPr>
            <p:extLst>
              <p:ext uri="{D42A27DB-BD31-4B8C-83A1-F6EECF244321}">
                <p14:modId xmlns:p14="http://schemas.microsoft.com/office/powerpoint/2010/main" val="1102016811"/>
              </p:ext>
            </p:extLst>
          </p:nvPr>
        </p:nvGraphicFramePr>
        <p:xfrm>
          <a:off x="4504182" y="1284269"/>
          <a:ext cx="6406974" cy="4654193"/>
        </p:xfrm>
        <a:graphic>
          <a:graphicData uri="http://schemas.openxmlformats.org/drawingml/2006/table">
            <a:tbl>
              <a:tblPr firstRow="1" bandRow="1">
                <a:tableStyleId>{5940675A-B579-460E-94D1-54222C63F5DA}</a:tableStyleId>
              </a:tblPr>
              <a:tblGrid>
                <a:gridCol w="2135658">
                  <a:extLst>
                    <a:ext uri="{9D8B030D-6E8A-4147-A177-3AD203B41FA5}">
                      <a16:colId xmlns:a16="http://schemas.microsoft.com/office/drawing/2014/main" val="89949684"/>
                    </a:ext>
                  </a:extLst>
                </a:gridCol>
                <a:gridCol w="2135658">
                  <a:extLst>
                    <a:ext uri="{9D8B030D-6E8A-4147-A177-3AD203B41FA5}">
                      <a16:colId xmlns:a16="http://schemas.microsoft.com/office/drawing/2014/main" val="684522322"/>
                    </a:ext>
                  </a:extLst>
                </a:gridCol>
                <a:gridCol w="2135658">
                  <a:extLst>
                    <a:ext uri="{9D8B030D-6E8A-4147-A177-3AD203B41FA5}">
                      <a16:colId xmlns:a16="http://schemas.microsoft.com/office/drawing/2014/main" val="3013651868"/>
                    </a:ext>
                  </a:extLst>
                </a:gridCol>
              </a:tblGrid>
              <a:tr h="1104546">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97524270"/>
                  </a:ext>
                </a:extLst>
              </a:tr>
              <a:tr h="3549647">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14595438"/>
                  </a:ext>
                </a:extLst>
              </a:tr>
            </a:tbl>
          </a:graphicData>
        </a:graphic>
      </p:graphicFrame>
      <p:sp>
        <p:nvSpPr>
          <p:cNvPr id="19" name="TextBox 18">
            <a:extLst>
              <a:ext uri="{FF2B5EF4-FFF2-40B4-BE49-F238E27FC236}">
                <a16:creationId xmlns:a16="http://schemas.microsoft.com/office/drawing/2014/main" id="{F4D50A2D-6021-CA4A-A680-28FC5C569D89}"/>
              </a:ext>
            </a:extLst>
          </p:cNvPr>
          <p:cNvSpPr txBox="1"/>
          <p:nvPr/>
        </p:nvSpPr>
        <p:spPr>
          <a:xfrm>
            <a:off x="368788" y="2561054"/>
            <a:ext cx="1448656" cy="544830"/>
          </a:xfrm>
          <a:prstGeom prst="flowChartAlternateProcess">
            <a:avLst/>
          </a:prstGeom>
          <a:solidFill>
            <a:schemeClr val="accent6">
              <a:lumMod val="40000"/>
              <a:lumOff val="60000"/>
            </a:schemeClr>
          </a:solidFill>
        </p:spPr>
        <p:txBody>
          <a:bodyPr wrap="square" rtlCol="0">
            <a:spAutoFit/>
          </a:bodyPr>
          <a:lstStyle/>
          <a:p>
            <a:pPr algn="ctr"/>
            <a:r>
              <a:rPr lang="en-US" sz="2600" dirty="0">
                <a:latin typeface="Century Gothic" panose="020B0502020202020204" pitchFamily="34" charset="0"/>
              </a:rPr>
              <a:t>pan</a:t>
            </a:r>
            <a:endParaRPr lang="en-US" sz="2600" b="1" dirty="0">
              <a:latin typeface="Century Gothic" panose="020B0502020202020204" pitchFamily="34" charset="0"/>
            </a:endParaRPr>
          </a:p>
        </p:txBody>
      </p:sp>
      <p:sp>
        <p:nvSpPr>
          <p:cNvPr id="20" name="TextBox 19">
            <a:extLst>
              <a:ext uri="{FF2B5EF4-FFF2-40B4-BE49-F238E27FC236}">
                <a16:creationId xmlns:a16="http://schemas.microsoft.com/office/drawing/2014/main" id="{91F5989B-03D3-AF45-A8B4-8909F3767E71}"/>
              </a:ext>
            </a:extLst>
          </p:cNvPr>
          <p:cNvSpPr txBox="1"/>
          <p:nvPr/>
        </p:nvSpPr>
        <p:spPr>
          <a:xfrm>
            <a:off x="368788" y="3223931"/>
            <a:ext cx="1448656" cy="544830"/>
          </a:xfrm>
          <a:prstGeom prst="flowChartAlternateProcess">
            <a:avLst/>
          </a:prstGeom>
          <a:solidFill>
            <a:schemeClr val="accent6">
              <a:lumMod val="40000"/>
              <a:lumOff val="60000"/>
            </a:schemeClr>
          </a:solidFill>
        </p:spPr>
        <p:txBody>
          <a:bodyPr wrap="square" rtlCol="0">
            <a:spAutoFit/>
          </a:bodyPr>
          <a:lstStyle/>
          <a:p>
            <a:pPr algn="ctr"/>
            <a:r>
              <a:rPr lang="en-US" sz="2600" dirty="0">
                <a:latin typeface="Century Gothic" panose="020B0502020202020204" pitchFamily="34" charset="0"/>
              </a:rPr>
              <a:t>can</a:t>
            </a:r>
            <a:endParaRPr lang="en-US" sz="2600" b="1" dirty="0">
              <a:latin typeface="Century Gothic" panose="020B0502020202020204" pitchFamily="34" charset="0"/>
            </a:endParaRPr>
          </a:p>
        </p:txBody>
      </p:sp>
      <p:sp>
        <p:nvSpPr>
          <p:cNvPr id="21" name="TextBox 20">
            <a:extLst>
              <a:ext uri="{FF2B5EF4-FFF2-40B4-BE49-F238E27FC236}">
                <a16:creationId xmlns:a16="http://schemas.microsoft.com/office/drawing/2014/main" id="{31CAEDA4-EE98-CF43-B668-65F3C50CC754}"/>
              </a:ext>
            </a:extLst>
          </p:cNvPr>
          <p:cNvSpPr txBox="1"/>
          <p:nvPr/>
        </p:nvSpPr>
        <p:spPr>
          <a:xfrm>
            <a:off x="2159896" y="3235361"/>
            <a:ext cx="1448656" cy="544830"/>
          </a:xfrm>
          <a:prstGeom prst="flowChartAlternateProcess">
            <a:avLst/>
          </a:prstGeom>
          <a:solidFill>
            <a:schemeClr val="accent6">
              <a:lumMod val="40000"/>
              <a:lumOff val="60000"/>
            </a:schemeClr>
          </a:solidFill>
        </p:spPr>
        <p:txBody>
          <a:bodyPr wrap="square" rtlCol="0">
            <a:spAutoFit/>
          </a:bodyPr>
          <a:lstStyle/>
          <a:p>
            <a:pPr algn="ctr"/>
            <a:r>
              <a:rPr lang="en-US" sz="2600" dirty="0">
                <a:latin typeface="Century Gothic" panose="020B0502020202020204" pitchFamily="34" charset="0"/>
              </a:rPr>
              <a:t>nap</a:t>
            </a:r>
            <a:endParaRPr lang="en-US" sz="2600" b="1" dirty="0">
              <a:latin typeface="Century Gothic" panose="020B0502020202020204" pitchFamily="34" charset="0"/>
            </a:endParaRPr>
          </a:p>
        </p:txBody>
      </p:sp>
      <p:sp>
        <p:nvSpPr>
          <p:cNvPr id="22" name="TextBox 21">
            <a:extLst>
              <a:ext uri="{FF2B5EF4-FFF2-40B4-BE49-F238E27FC236}">
                <a16:creationId xmlns:a16="http://schemas.microsoft.com/office/drawing/2014/main" id="{E99A9FE1-7C98-424D-AC5E-0BF842E9E34A}"/>
              </a:ext>
            </a:extLst>
          </p:cNvPr>
          <p:cNvSpPr txBox="1"/>
          <p:nvPr/>
        </p:nvSpPr>
        <p:spPr>
          <a:xfrm>
            <a:off x="368788" y="3886808"/>
            <a:ext cx="1448656" cy="544830"/>
          </a:xfrm>
          <a:prstGeom prst="flowChartAlternateProcess">
            <a:avLst/>
          </a:prstGeom>
          <a:solidFill>
            <a:schemeClr val="accent6">
              <a:lumMod val="40000"/>
              <a:lumOff val="60000"/>
            </a:schemeClr>
          </a:solidFill>
        </p:spPr>
        <p:txBody>
          <a:bodyPr wrap="square" rtlCol="0">
            <a:spAutoFit/>
          </a:bodyPr>
          <a:lstStyle/>
          <a:p>
            <a:pPr algn="ctr"/>
            <a:r>
              <a:rPr lang="en-US" sz="2600" dirty="0">
                <a:latin typeface="Century Gothic" panose="020B0502020202020204" pitchFamily="34" charset="0"/>
              </a:rPr>
              <a:t>bad</a:t>
            </a:r>
            <a:endParaRPr lang="en-US" sz="2600" b="1" dirty="0">
              <a:latin typeface="Century Gothic" panose="020B0502020202020204" pitchFamily="34" charset="0"/>
            </a:endParaRPr>
          </a:p>
        </p:txBody>
      </p:sp>
      <p:sp>
        <p:nvSpPr>
          <p:cNvPr id="23" name="TextBox 22">
            <a:extLst>
              <a:ext uri="{FF2B5EF4-FFF2-40B4-BE49-F238E27FC236}">
                <a16:creationId xmlns:a16="http://schemas.microsoft.com/office/drawing/2014/main" id="{668722DE-86C7-C648-8E53-0486BA9C746F}"/>
              </a:ext>
            </a:extLst>
          </p:cNvPr>
          <p:cNvSpPr txBox="1"/>
          <p:nvPr/>
        </p:nvSpPr>
        <p:spPr>
          <a:xfrm>
            <a:off x="2158536" y="2572484"/>
            <a:ext cx="1448656" cy="544830"/>
          </a:xfrm>
          <a:prstGeom prst="flowChartAlternateProcess">
            <a:avLst/>
          </a:prstGeom>
          <a:solidFill>
            <a:schemeClr val="accent6">
              <a:lumMod val="40000"/>
              <a:lumOff val="60000"/>
            </a:schemeClr>
          </a:solidFill>
        </p:spPr>
        <p:txBody>
          <a:bodyPr wrap="square" rtlCol="0">
            <a:spAutoFit/>
          </a:bodyPr>
          <a:lstStyle/>
          <a:p>
            <a:pPr algn="ctr"/>
            <a:r>
              <a:rPr lang="en-US" sz="2600" dirty="0">
                <a:latin typeface="Century Gothic" panose="020B0502020202020204" pitchFamily="34" charset="0"/>
              </a:rPr>
              <a:t>cat</a:t>
            </a:r>
            <a:endParaRPr lang="en-US" sz="2600" b="1" dirty="0">
              <a:latin typeface="Century Gothic" panose="020B0502020202020204" pitchFamily="34" charset="0"/>
            </a:endParaRPr>
          </a:p>
        </p:txBody>
      </p:sp>
      <p:sp>
        <p:nvSpPr>
          <p:cNvPr id="24" name="TextBox 23">
            <a:extLst>
              <a:ext uri="{FF2B5EF4-FFF2-40B4-BE49-F238E27FC236}">
                <a16:creationId xmlns:a16="http://schemas.microsoft.com/office/drawing/2014/main" id="{4DA1D433-9F87-D54B-961B-1E91A9956EB6}"/>
              </a:ext>
            </a:extLst>
          </p:cNvPr>
          <p:cNvSpPr txBox="1"/>
          <p:nvPr/>
        </p:nvSpPr>
        <p:spPr>
          <a:xfrm>
            <a:off x="373925" y="4549685"/>
            <a:ext cx="1448656" cy="544830"/>
          </a:xfrm>
          <a:prstGeom prst="flowChartAlternateProcess">
            <a:avLst/>
          </a:prstGeom>
          <a:solidFill>
            <a:schemeClr val="accent6">
              <a:lumMod val="40000"/>
              <a:lumOff val="60000"/>
            </a:schemeClr>
          </a:solidFill>
        </p:spPr>
        <p:txBody>
          <a:bodyPr wrap="square" rtlCol="0">
            <a:spAutoFit/>
          </a:bodyPr>
          <a:lstStyle/>
          <a:p>
            <a:pPr algn="ctr"/>
            <a:r>
              <a:rPr lang="en-US" sz="2600" dirty="0">
                <a:latin typeface="Century Gothic" panose="020B0502020202020204" pitchFamily="34" charset="0"/>
              </a:rPr>
              <a:t>am</a:t>
            </a:r>
            <a:endParaRPr lang="en-US" sz="2600" b="1" dirty="0">
              <a:latin typeface="Century Gothic" panose="020B0502020202020204" pitchFamily="34" charset="0"/>
            </a:endParaRPr>
          </a:p>
        </p:txBody>
      </p:sp>
      <p:sp>
        <p:nvSpPr>
          <p:cNvPr id="25" name="TextBox 24">
            <a:extLst>
              <a:ext uri="{FF2B5EF4-FFF2-40B4-BE49-F238E27FC236}">
                <a16:creationId xmlns:a16="http://schemas.microsoft.com/office/drawing/2014/main" id="{3235C9A1-37B2-1A49-BC9F-380B3066385E}"/>
              </a:ext>
            </a:extLst>
          </p:cNvPr>
          <p:cNvSpPr txBox="1"/>
          <p:nvPr/>
        </p:nvSpPr>
        <p:spPr>
          <a:xfrm>
            <a:off x="368788" y="5212564"/>
            <a:ext cx="1448656" cy="544830"/>
          </a:xfrm>
          <a:prstGeom prst="flowChartAlternateProcess">
            <a:avLst/>
          </a:prstGeom>
          <a:solidFill>
            <a:schemeClr val="accent6">
              <a:lumMod val="40000"/>
              <a:lumOff val="60000"/>
            </a:schemeClr>
          </a:solidFill>
        </p:spPr>
        <p:txBody>
          <a:bodyPr wrap="square" rtlCol="0">
            <a:spAutoFit/>
          </a:bodyPr>
          <a:lstStyle/>
          <a:p>
            <a:pPr algn="ctr"/>
            <a:r>
              <a:rPr lang="en-US" sz="2600" dirty="0">
                <a:latin typeface="Century Gothic" panose="020B0502020202020204" pitchFamily="34" charset="0"/>
              </a:rPr>
              <a:t>bat</a:t>
            </a:r>
            <a:endParaRPr lang="en-US" sz="2600" b="1" dirty="0">
              <a:latin typeface="Century Gothic" panose="020B0502020202020204" pitchFamily="34" charset="0"/>
            </a:endParaRPr>
          </a:p>
        </p:txBody>
      </p:sp>
      <p:sp>
        <p:nvSpPr>
          <p:cNvPr id="26" name="TextBox 25">
            <a:extLst>
              <a:ext uri="{FF2B5EF4-FFF2-40B4-BE49-F238E27FC236}">
                <a16:creationId xmlns:a16="http://schemas.microsoft.com/office/drawing/2014/main" id="{6DE113D8-0901-884A-A6BC-4D75D844825F}"/>
              </a:ext>
            </a:extLst>
          </p:cNvPr>
          <p:cNvSpPr txBox="1"/>
          <p:nvPr/>
        </p:nvSpPr>
        <p:spPr>
          <a:xfrm>
            <a:off x="2158536" y="5223994"/>
            <a:ext cx="1448656" cy="544830"/>
          </a:xfrm>
          <a:prstGeom prst="flowChartAlternateProcess">
            <a:avLst/>
          </a:prstGeom>
          <a:solidFill>
            <a:schemeClr val="accent6">
              <a:lumMod val="40000"/>
              <a:lumOff val="60000"/>
            </a:schemeClr>
          </a:solidFill>
        </p:spPr>
        <p:txBody>
          <a:bodyPr wrap="square" rtlCol="0">
            <a:spAutoFit/>
          </a:bodyPr>
          <a:lstStyle/>
          <a:p>
            <a:pPr algn="ctr"/>
            <a:r>
              <a:rPr lang="en-US" sz="2600" dirty="0">
                <a:latin typeface="Century Gothic" panose="020B0502020202020204" pitchFamily="34" charset="0"/>
              </a:rPr>
              <a:t>an</a:t>
            </a:r>
            <a:endParaRPr lang="en-US" sz="2600" b="1" dirty="0">
              <a:latin typeface="Century Gothic" panose="020B0502020202020204" pitchFamily="34" charset="0"/>
            </a:endParaRPr>
          </a:p>
        </p:txBody>
      </p:sp>
      <p:sp>
        <p:nvSpPr>
          <p:cNvPr id="27" name="TextBox 26">
            <a:extLst>
              <a:ext uri="{FF2B5EF4-FFF2-40B4-BE49-F238E27FC236}">
                <a16:creationId xmlns:a16="http://schemas.microsoft.com/office/drawing/2014/main" id="{F5139EB4-36EE-C447-AAFB-E7A113FC9F67}"/>
              </a:ext>
            </a:extLst>
          </p:cNvPr>
          <p:cNvSpPr txBox="1"/>
          <p:nvPr/>
        </p:nvSpPr>
        <p:spPr>
          <a:xfrm>
            <a:off x="2159896" y="4561117"/>
            <a:ext cx="1448656" cy="544830"/>
          </a:xfrm>
          <a:prstGeom prst="flowChartAlternateProcess">
            <a:avLst/>
          </a:prstGeom>
          <a:solidFill>
            <a:schemeClr val="accent6">
              <a:lumMod val="40000"/>
              <a:lumOff val="60000"/>
            </a:schemeClr>
          </a:solidFill>
        </p:spPr>
        <p:txBody>
          <a:bodyPr wrap="square" rtlCol="0">
            <a:spAutoFit/>
          </a:bodyPr>
          <a:lstStyle/>
          <a:p>
            <a:pPr algn="ctr"/>
            <a:r>
              <a:rPr lang="en-US" sz="2600" dirty="0">
                <a:latin typeface="Century Gothic" panose="020B0502020202020204" pitchFamily="34" charset="0"/>
              </a:rPr>
              <a:t>at</a:t>
            </a:r>
            <a:endParaRPr lang="en-US" sz="2600" b="1" dirty="0">
              <a:latin typeface="Century Gothic" panose="020B0502020202020204" pitchFamily="34" charset="0"/>
            </a:endParaRPr>
          </a:p>
        </p:txBody>
      </p:sp>
      <p:sp>
        <p:nvSpPr>
          <p:cNvPr id="28" name="TextBox 27">
            <a:extLst>
              <a:ext uri="{FF2B5EF4-FFF2-40B4-BE49-F238E27FC236}">
                <a16:creationId xmlns:a16="http://schemas.microsoft.com/office/drawing/2014/main" id="{482FF81D-730D-704C-96E4-8E6B27987075}"/>
              </a:ext>
            </a:extLst>
          </p:cNvPr>
          <p:cNvSpPr txBox="1"/>
          <p:nvPr/>
        </p:nvSpPr>
        <p:spPr>
          <a:xfrm>
            <a:off x="2159896" y="3898239"/>
            <a:ext cx="1448656" cy="544830"/>
          </a:xfrm>
          <a:prstGeom prst="flowChartAlternateProcess">
            <a:avLst/>
          </a:prstGeom>
          <a:solidFill>
            <a:schemeClr val="accent6">
              <a:lumMod val="40000"/>
              <a:lumOff val="60000"/>
            </a:schemeClr>
          </a:solidFill>
        </p:spPr>
        <p:txBody>
          <a:bodyPr wrap="square" rtlCol="0">
            <a:spAutoFit/>
          </a:bodyPr>
          <a:lstStyle/>
          <a:p>
            <a:pPr algn="ctr"/>
            <a:r>
              <a:rPr lang="en-US" sz="2600" dirty="0">
                <a:latin typeface="Century Gothic" panose="020B0502020202020204" pitchFamily="34" charset="0"/>
              </a:rPr>
              <a:t>sat</a:t>
            </a:r>
          </a:p>
        </p:txBody>
      </p:sp>
      <p:sp>
        <p:nvSpPr>
          <p:cNvPr id="31" name="Rectangle 30">
            <a:extLst>
              <a:ext uri="{FF2B5EF4-FFF2-40B4-BE49-F238E27FC236}">
                <a16:creationId xmlns:a16="http://schemas.microsoft.com/office/drawing/2014/main" id="{461D2180-7E09-1741-AD67-C74CF457274E}"/>
              </a:ext>
            </a:extLst>
          </p:cNvPr>
          <p:cNvSpPr/>
          <p:nvPr/>
        </p:nvSpPr>
        <p:spPr>
          <a:xfrm>
            <a:off x="305782" y="1023323"/>
            <a:ext cx="3653379" cy="830997"/>
          </a:xfrm>
          <a:prstGeom prst="rect">
            <a:avLst/>
          </a:prstGeom>
        </p:spPr>
        <p:txBody>
          <a:bodyPr wrap="square">
            <a:spAutoFit/>
          </a:bodyPr>
          <a:lstStyle/>
          <a:p>
            <a:r>
              <a:rPr lang="en-US" sz="4800" dirty="0">
                <a:solidFill>
                  <a:srgbClr val="5593AE"/>
                </a:solidFill>
                <a:latin typeface="Century Gothic" panose="020B0502020202020204" pitchFamily="34" charset="0"/>
              </a:rPr>
              <a:t>Let’s Sort!</a:t>
            </a:r>
            <a:endParaRPr lang="en-US" sz="4800" u="sng" dirty="0">
              <a:solidFill>
                <a:srgbClr val="5593AE"/>
              </a:solidFill>
              <a:latin typeface="Century Gothic" panose="020B0502020202020204" pitchFamily="34" charset="0"/>
            </a:endParaRPr>
          </a:p>
        </p:txBody>
      </p:sp>
      <p:sp>
        <p:nvSpPr>
          <p:cNvPr id="15" name="Rectangle 14">
            <a:extLst>
              <a:ext uri="{FF2B5EF4-FFF2-40B4-BE49-F238E27FC236}">
                <a16:creationId xmlns:a16="http://schemas.microsoft.com/office/drawing/2014/main" id="{2E3E5060-7B20-AA4E-B83C-7AC25179C3E3}"/>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©Houghton Mifflin Harcourt Publishing Company</a:t>
            </a:r>
          </a:p>
        </p:txBody>
      </p:sp>
      <p:sp>
        <p:nvSpPr>
          <p:cNvPr id="16" name="TextBox 15">
            <a:extLst>
              <a:ext uri="{FF2B5EF4-FFF2-40B4-BE49-F238E27FC236}">
                <a16:creationId xmlns:a16="http://schemas.microsoft.com/office/drawing/2014/main" id="{7D0F580B-9C54-EE42-926F-21BB4AEA3E70}"/>
              </a:ext>
            </a:extLst>
          </p:cNvPr>
          <p:cNvSpPr txBox="1"/>
          <p:nvPr/>
        </p:nvSpPr>
        <p:spPr>
          <a:xfrm>
            <a:off x="9093398" y="1581905"/>
            <a:ext cx="1448656" cy="544830"/>
          </a:xfrm>
          <a:prstGeom prst="flowChartAlternateProcess">
            <a:avLst/>
          </a:prstGeom>
          <a:solidFill>
            <a:schemeClr val="accent6">
              <a:lumMod val="40000"/>
              <a:lumOff val="60000"/>
            </a:schemeClr>
          </a:solidFill>
        </p:spPr>
        <p:txBody>
          <a:bodyPr wrap="square" rtlCol="0">
            <a:spAutoFit/>
          </a:bodyPr>
          <a:lstStyle/>
          <a:p>
            <a:pPr algn="ctr"/>
            <a:r>
              <a:rPr lang="en-US" sz="2600" dirty="0">
                <a:latin typeface="Century Gothic" panose="020B0502020202020204" pitchFamily="34" charset="0"/>
              </a:rPr>
              <a:t>other</a:t>
            </a:r>
          </a:p>
        </p:txBody>
      </p:sp>
    </p:spTree>
    <p:extLst>
      <p:ext uri="{BB962C8B-B14F-4D97-AF65-F5344CB8AC3E}">
        <p14:creationId xmlns:p14="http://schemas.microsoft.com/office/powerpoint/2010/main" val="1858812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32C76-2B37-334F-BABF-D6745EDB2DD6}"/>
              </a:ext>
            </a:extLst>
          </p:cNvPr>
          <p:cNvSpPr>
            <a:spLocks noGrp="1"/>
          </p:cNvSpPr>
          <p:nvPr>
            <p:ph type="title"/>
          </p:nvPr>
        </p:nvSpPr>
        <p:spPr/>
        <p:txBody>
          <a:bodyPr/>
          <a:lstStyle/>
          <a:p>
            <a:r>
              <a:rPr lang="en-US" dirty="0"/>
              <a:t>Warm-Up Routines</a:t>
            </a:r>
          </a:p>
        </p:txBody>
      </p:sp>
      <p:pic>
        <p:nvPicPr>
          <p:cNvPr id="5" name="Picture 4" descr="An open palm moves toward a closed fist. ">
            <a:extLst>
              <a:ext uri="{FF2B5EF4-FFF2-40B4-BE49-F238E27FC236}">
                <a16:creationId xmlns:a16="http://schemas.microsoft.com/office/drawing/2014/main" id="{097C715E-8410-5C47-8FBC-DED331707394}"/>
              </a:ext>
            </a:extLst>
          </p:cNvPr>
          <p:cNvPicPr>
            <a:picLocks noChangeAspect="1"/>
          </p:cNvPicPr>
          <p:nvPr/>
        </p:nvPicPr>
        <p:blipFill>
          <a:blip r:embed="rId3"/>
          <a:srcRect/>
          <a:stretch/>
        </p:blipFill>
        <p:spPr>
          <a:xfrm>
            <a:off x="2032000" y="1447800"/>
            <a:ext cx="8128000" cy="4572000"/>
          </a:xfrm>
          <a:prstGeom prst="rect">
            <a:avLst/>
          </a:prstGeom>
        </p:spPr>
      </p:pic>
    </p:spTree>
    <p:extLst>
      <p:ext uri="{BB962C8B-B14F-4D97-AF65-F5344CB8AC3E}">
        <p14:creationId xmlns:p14="http://schemas.microsoft.com/office/powerpoint/2010/main" val="37235699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61D2180-7E09-1741-AD67-C74CF457274E}"/>
              </a:ext>
            </a:extLst>
          </p:cNvPr>
          <p:cNvSpPr/>
          <p:nvPr/>
        </p:nvSpPr>
        <p:spPr>
          <a:xfrm>
            <a:off x="305783" y="1053614"/>
            <a:ext cx="3533234" cy="1569660"/>
          </a:xfrm>
          <a:prstGeom prst="rect">
            <a:avLst/>
          </a:prstGeom>
        </p:spPr>
        <p:txBody>
          <a:bodyPr wrap="square">
            <a:spAutoFit/>
          </a:bodyPr>
          <a:lstStyle/>
          <a:p>
            <a:r>
              <a:rPr lang="en-US" sz="4800" dirty="0">
                <a:solidFill>
                  <a:srgbClr val="5593AE"/>
                </a:solidFill>
                <a:latin typeface="Century Gothic" panose="020B0502020202020204" pitchFamily="34" charset="0"/>
              </a:rPr>
              <a:t>Let’s Write!</a:t>
            </a:r>
          </a:p>
          <a:p>
            <a:endParaRPr lang="en-US" sz="4800" u="sng" dirty="0">
              <a:solidFill>
                <a:srgbClr val="19B7B4"/>
              </a:solidFill>
              <a:latin typeface="Century Gothic" panose="020B0502020202020204" pitchFamily="34" charset="0"/>
            </a:endParaRPr>
          </a:p>
        </p:txBody>
      </p:sp>
      <p:grpSp>
        <p:nvGrpSpPr>
          <p:cNvPr id="9" name="Group 8">
            <a:extLst>
              <a:ext uri="{FF2B5EF4-FFF2-40B4-BE49-F238E27FC236}">
                <a16:creationId xmlns:a16="http://schemas.microsoft.com/office/drawing/2014/main" id="{C5051C6C-32B0-A74D-967D-78A73261CA51}"/>
              </a:ext>
            </a:extLst>
          </p:cNvPr>
          <p:cNvGrpSpPr/>
          <p:nvPr/>
        </p:nvGrpSpPr>
        <p:grpSpPr>
          <a:xfrm>
            <a:off x="3666851" y="2212155"/>
            <a:ext cx="4858297" cy="3012860"/>
            <a:chOff x="3497262" y="1838444"/>
            <a:chExt cx="4858297" cy="3012860"/>
          </a:xfrm>
        </p:grpSpPr>
        <p:pic>
          <p:nvPicPr>
            <p:cNvPr id="10" name="Picture 9" descr="A picture containing screenshot&#10;&#10;Description automatically generated">
              <a:extLst>
                <a:ext uri="{FF2B5EF4-FFF2-40B4-BE49-F238E27FC236}">
                  <a16:creationId xmlns:a16="http://schemas.microsoft.com/office/drawing/2014/main" id="{C98FD3B3-4EA4-BF44-9408-B33FA7B69B26}"/>
                </a:ext>
              </a:extLst>
            </p:cNvPr>
            <p:cNvPicPr>
              <a:picLocks noChangeAspect="1"/>
            </p:cNvPicPr>
            <p:nvPr/>
          </p:nvPicPr>
          <p:blipFill>
            <a:blip r:embed="rId3"/>
            <a:stretch>
              <a:fillRect/>
            </a:stretch>
          </p:blipFill>
          <p:spPr>
            <a:xfrm>
              <a:off x="3568206" y="1838444"/>
              <a:ext cx="4716411" cy="1440849"/>
            </a:xfrm>
            <a:prstGeom prst="rect">
              <a:avLst/>
            </a:prstGeom>
          </p:spPr>
        </p:pic>
        <p:pic>
          <p:nvPicPr>
            <p:cNvPr id="11" name="Picture 10" descr="A picture containing clock&#10;&#10;Description automatically generated">
              <a:extLst>
                <a:ext uri="{FF2B5EF4-FFF2-40B4-BE49-F238E27FC236}">
                  <a16:creationId xmlns:a16="http://schemas.microsoft.com/office/drawing/2014/main" id="{3551D6D8-852D-B94B-84E1-F307FC36C393}"/>
                </a:ext>
              </a:extLst>
            </p:cNvPr>
            <p:cNvPicPr>
              <a:picLocks noChangeAspect="1"/>
            </p:cNvPicPr>
            <p:nvPr/>
          </p:nvPicPr>
          <p:blipFill>
            <a:blip r:embed="rId4"/>
            <a:stretch>
              <a:fillRect/>
            </a:stretch>
          </p:blipFill>
          <p:spPr>
            <a:xfrm>
              <a:off x="3497262" y="3465395"/>
              <a:ext cx="4858297" cy="1385909"/>
            </a:xfrm>
            <a:prstGeom prst="rect">
              <a:avLst/>
            </a:prstGeom>
          </p:spPr>
        </p:pic>
      </p:grpSp>
      <p:sp>
        <p:nvSpPr>
          <p:cNvPr id="6" name="Rectangle 5">
            <a:extLst>
              <a:ext uri="{FF2B5EF4-FFF2-40B4-BE49-F238E27FC236}">
                <a16:creationId xmlns:a16="http://schemas.microsoft.com/office/drawing/2014/main" id="{B785A69A-1AC4-E14E-AC79-8394F9B6CE70}"/>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©Houghton Mifflin Harcourt Publishing Company</a:t>
            </a:r>
          </a:p>
        </p:txBody>
      </p:sp>
    </p:spTree>
    <p:extLst>
      <p:ext uri="{BB962C8B-B14F-4D97-AF65-F5344CB8AC3E}">
        <p14:creationId xmlns:p14="http://schemas.microsoft.com/office/powerpoint/2010/main" val="2233495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D658F-46F0-2B49-8074-5FF1219160E7}"/>
              </a:ext>
            </a:extLst>
          </p:cNvPr>
          <p:cNvSpPr>
            <a:spLocks noGrp="1"/>
          </p:cNvSpPr>
          <p:nvPr>
            <p:ph type="title" idx="4294967295"/>
          </p:nvPr>
        </p:nvSpPr>
        <p:spPr>
          <a:xfrm>
            <a:off x="313430" y="2130425"/>
            <a:ext cx="4797450" cy="3632200"/>
          </a:xfrm>
          <a:prstGeom prst="rect">
            <a:avLst/>
          </a:prstGeom>
        </p:spPr>
        <p:txBody>
          <a:bodyPr anchor="ctr">
            <a:noAutofit/>
          </a:bodyPr>
          <a:lstStyle/>
          <a:p>
            <a:pPr>
              <a:lnSpc>
                <a:spcPts val="4200"/>
              </a:lnSpc>
            </a:pPr>
            <a:r>
              <a:rPr lang="en-US" sz="3600" dirty="0">
                <a:solidFill>
                  <a:srgbClr val="5593AE"/>
                </a:solidFill>
                <a:latin typeface="Century Gothic" panose="020B0502020202020204" pitchFamily="34" charset="0"/>
              </a:rPr>
              <a:t>Now we are ready to read </a:t>
            </a:r>
            <a:r>
              <a:rPr lang="en-US" sz="3600" b="1" dirty="0">
                <a:solidFill>
                  <a:srgbClr val="5593AE"/>
                </a:solidFill>
                <a:latin typeface="Century Gothic" panose="020B0502020202020204" pitchFamily="34" charset="0"/>
              </a:rPr>
              <a:t>Dan Can Tap, Tap, Tap</a:t>
            </a:r>
            <a:r>
              <a:rPr lang="en-US" sz="3600" dirty="0">
                <a:solidFill>
                  <a:srgbClr val="5593AE"/>
                </a:solidFill>
                <a:latin typeface="Century Gothic" panose="020B0502020202020204" pitchFamily="34" charset="0"/>
              </a:rPr>
              <a:t>.</a:t>
            </a:r>
            <a:endParaRPr lang="en-US" sz="3600" dirty="0">
              <a:solidFill>
                <a:srgbClr val="5593AE"/>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073622E-D4B9-1C4C-B156-C778341F27CF}"/>
              </a:ext>
            </a:extLst>
          </p:cNvPr>
          <p:cNvSpPr/>
          <p:nvPr/>
        </p:nvSpPr>
        <p:spPr>
          <a:xfrm>
            <a:off x="5826143" y="5340031"/>
            <a:ext cx="827766" cy="626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 name="Rectangle 2">
            <a:extLst>
              <a:ext uri="{FF2B5EF4-FFF2-40B4-BE49-F238E27FC236}">
                <a16:creationId xmlns:a16="http://schemas.microsoft.com/office/drawing/2014/main" id="{6F117717-656F-9248-B080-A2FCAE70EC4D}"/>
              </a:ext>
            </a:extLst>
          </p:cNvPr>
          <p:cNvSpPr/>
          <p:nvPr/>
        </p:nvSpPr>
        <p:spPr>
          <a:xfrm>
            <a:off x="5716872" y="1376624"/>
            <a:ext cx="523154" cy="753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18018FD-686F-414E-8DBE-5FDD2B34DAA9}"/>
              </a:ext>
            </a:extLst>
          </p:cNvPr>
          <p:cNvSpPr/>
          <p:nvPr/>
        </p:nvSpPr>
        <p:spPr>
          <a:xfrm>
            <a:off x="313430" y="1053347"/>
            <a:ext cx="3781373" cy="830997"/>
          </a:xfrm>
          <a:prstGeom prst="rect">
            <a:avLst/>
          </a:prstGeom>
        </p:spPr>
        <p:txBody>
          <a:bodyPr wrap="square">
            <a:spAutoFit/>
          </a:bodyPr>
          <a:lstStyle/>
          <a:p>
            <a:r>
              <a:rPr lang="en-US" sz="4800" dirty="0">
                <a:solidFill>
                  <a:srgbClr val="5593AE"/>
                </a:solidFill>
                <a:latin typeface="Century Gothic" panose="020B0502020202020204" pitchFamily="34" charset="0"/>
              </a:rPr>
              <a:t>Let’s Read!</a:t>
            </a:r>
            <a:endParaRPr lang="en-US" sz="4800" u="sng" dirty="0">
              <a:solidFill>
                <a:srgbClr val="5593AE"/>
              </a:solidFill>
              <a:latin typeface="Century Gothic" panose="020B0502020202020204" pitchFamily="34" charset="0"/>
            </a:endParaRPr>
          </a:p>
        </p:txBody>
      </p:sp>
      <p:pic>
        <p:nvPicPr>
          <p:cNvPr id="7" name="Picture 6" descr="A picture containing holding, clock&#10;&#10;Description automatically generated">
            <a:extLst>
              <a:ext uri="{FF2B5EF4-FFF2-40B4-BE49-F238E27FC236}">
                <a16:creationId xmlns:a16="http://schemas.microsoft.com/office/drawing/2014/main" id="{B373B3CF-0B23-BD4F-8620-DEE21732565A}"/>
              </a:ext>
            </a:extLst>
          </p:cNvPr>
          <p:cNvPicPr/>
          <p:nvPr/>
        </p:nvPicPr>
        <p:blipFill>
          <a:blip r:embed="rId3">
            <a:extLst>
              <a:ext uri="{28A0092B-C50C-407E-A947-70E740481C1C}">
                <a14:useLocalDpi xmlns:a14="http://schemas.microsoft.com/office/drawing/2010/main" val="0"/>
              </a:ext>
            </a:extLst>
          </a:blip>
          <a:stretch>
            <a:fillRect/>
          </a:stretch>
        </p:blipFill>
        <p:spPr>
          <a:xfrm>
            <a:off x="5527308" y="1574157"/>
            <a:ext cx="5549664" cy="3632200"/>
          </a:xfrm>
          <a:prstGeom prst="rect">
            <a:avLst/>
          </a:prstGeom>
        </p:spPr>
      </p:pic>
      <p:sp>
        <p:nvSpPr>
          <p:cNvPr id="8" name="Rectangle 7">
            <a:extLst>
              <a:ext uri="{FF2B5EF4-FFF2-40B4-BE49-F238E27FC236}">
                <a16:creationId xmlns:a16="http://schemas.microsoft.com/office/drawing/2014/main" id="{A091F96F-1267-4C4A-9756-AE3FB76BC8D4}"/>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©Houghton Mifflin Harcourt Publishing Company</a:t>
            </a:r>
          </a:p>
        </p:txBody>
      </p:sp>
    </p:spTree>
    <p:extLst>
      <p:ext uri="{BB962C8B-B14F-4D97-AF65-F5344CB8AC3E}">
        <p14:creationId xmlns:p14="http://schemas.microsoft.com/office/powerpoint/2010/main" val="209467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D658F-46F0-2B49-8074-5FF1219160E7}"/>
              </a:ext>
            </a:extLst>
          </p:cNvPr>
          <p:cNvSpPr>
            <a:spLocks noGrp="1"/>
          </p:cNvSpPr>
          <p:nvPr>
            <p:ph type="title" idx="4294967295"/>
          </p:nvPr>
        </p:nvSpPr>
        <p:spPr>
          <a:xfrm>
            <a:off x="479058" y="1753437"/>
            <a:ext cx="5048250" cy="3632200"/>
          </a:xfrm>
          <a:prstGeom prst="rect">
            <a:avLst/>
          </a:prstGeom>
        </p:spPr>
        <p:txBody>
          <a:bodyPr anchor="ctr">
            <a:noAutofit/>
          </a:bodyPr>
          <a:lstStyle/>
          <a:p>
            <a:r>
              <a:rPr lang="en-US" sz="3600" dirty="0">
                <a:solidFill>
                  <a:srgbClr val="5593AE"/>
                </a:solidFill>
                <a:latin typeface="Century Gothic" panose="020B0502020202020204" pitchFamily="34" charset="0"/>
              </a:rPr>
              <a:t>Meet Dan and Tab! Dan and Tab like to tap. How do you think Dan will tap</a:t>
            </a:r>
            <a:r>
              <a:rPr lang="en-US" sz="3600" dirty="0">
                <a:solidFill>
                  <a:srgbClr val="5593AE"/>
                </a:solidFill>
                <a:latin typeface="Arial" panose="020B0604020202020204" pitchFamily="34" charset="0"/>
                <a:cs typeface="Arial" panose="020B0604020202020204" pitchFamily="34" charset="0"/>
              </a:rPr>
              <a:t>?</a:t>
            </a:r>
          </a:p>
        </p:txBody>
      </p:sp>
      <p:sp>
        <p:nvSpPr>
          <p:cNvPr id="6" name="Rectangle 5">
            <a:extLst>
              <a:ext uri="{FF2B5EF4-FFF2-40B4-BE49-F238E27FC236}">
                <a16:creationId xmlns:a16="http://schemas.microsoft.com/office/drawing/2014/main" id="{5073622E-D4B9-1C4C-B156-C778341F27CF}"/>
              </a:ext>
            </a:extLst>
          </p:cNvPr>
          <p:cNvSpPr/>
          <p:nvPr/>
        </p:nvSpPr>
        <p:spPr>
          <a:xfrm>
            <a:off x="5716872" y="5383658"/>
            <a:ext cx="827766" cy="626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 name="Rectangle 2">
            <a:extLst>
              <a:ext uri="{FF2B5EF4-FFF2-40B4-BE49-F238E27FC236}">
                <a16:creationId xmlns:a16="http://schemas.microsoft.com/office/drawing/2014/main" id="{6F117717-656F-9248-B080-A2FCAE70EC4D}"/>
              </a:ext>
            </a:extLst>
          </p:cNvPr>
          <p:cNvSpPr/>
          <p:nvPr/>
        </p:nvSpPr>
        <p:spPr>
          <a:xfrm>
            <a:off x="5716872" y="1376624"/>
            <a:ext cx="523154" cy="753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holding, clock&#10;&#10;Description automatically generated">
            <a:extLst>
              <a:ext uri="{FF2B5EF4-FFF2-40B4-BE49-F238E27FC236}">
                <a16:creationId xmlns:a16="http://schemas.microsoft.com/office/drawing/2014/main" id="{21C4E080-9040-C348-AA3E-0A9DD3E6C23F}"/>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27308" y="1574157"/>
            <a:ext cx="5549664" cy="3632200"/>
          </a:xfrm>
          <a:prstGeom prst="rect">
            <a:avLst/>
          </a:prstGeom>
        </p:spPr>
      </p:pic>
      <p:sp>
        <p:nvSpPr>
          <p:cNvPr id="8" name="Rectangle 7">
            <a:extLst>
              <a:ext uri="{FF2B5EF4-FFF2-40B4-BE49-F238E27FC236}">
                <a16:creationId xmlns:a16="http://schemas.microsoft.com/office/drawing/2014/main" id="{DEE2B23B-93F4-D444-B82F-7F165240F65D}"/>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©Houghton Mifflin Harcourt Publishing Company</a:t>
            </a:r>
          </a:p>
        </p:txBody>
      </p:sp>
    </p:spTree>
    <p:extLst>
      <p:ext uri="{BB962C8B-B14F-4D97-AF65-F5344CB8AC3E}">
        <p14:creationId xmlns:p14="http://schemas.microsoft.com/office/powerpoint/2010/main" val="3274091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5431D3A0-A83E-A744-A7F2-5A1686D572D2}"/>
              </a:ext>
            </a:extLst>
          </p:cNvPr>
          <p:cNvSpPr>
            <a:spLocks noGrp="1"/>
          </p:cNvSpPr>
          <p:nvPr>
            <p:ph type="ctrTitle" idx="4294967295"/>
          </p:nvPr>
        </p:nvSpPr>
        <p:spPr>
          <a:xfrm>
            <a:off x="329184" y="1720850"/>
            <a:ext cx="4284663" cy="2324100"/>
          </a:xfrm>
          <a:prstGeom prst="flowChartAlternateProcess">
            <a:avLst/>
          </a:prstGeom>
          <a:solidFill>
            <a:srgbClr val="5593AE"/>
          </a:solidFill>
          <a:ln>
            <a:noFill/>
          </a:ln>
        </p:spPr>
        <p:txBody>
          <a:bodyPr anchor="ctr">
            <a:normAutofit/>
          </a:bodyPr>
          <a:lstStyle/>
          <a:p>
            <a:pPr algn="ctr"/>
            <a:r>
              <a:rPr lang="en-US" sz="8000" dirty="0">
                <a:solidFill>
                  <a:schemeClr val="bg1"/>
                </a:solidFill>
                <a:latin typeface="Century Gothic" panose="020B0502020202020204" pitchFamily="34" charset="0"/>
              </a:rPr>
              <a:t>a</a:t>
            </a:r>
          </a:p>
        </p:txBody>
      </p:sp>
      <p:sp>
        <p:nvSpPr>
          <p:cNvPr id="18" name="TextBox 17">
            <a:extLst>
              <a:ext uri="{FF2B5EF4-FFF2-40B4-BE49-F238E27FC236}">
                <a16:creationId xmlns:a16="http://schemas.microsoft.com/office/drawing/2014/main" id="{DAEF9F81-EE4D-4D41-84D4-AAEDFD3ECB02}"/>
              </a:ext>
            </a:extLst>
          </p:cNvPr>
          <p:cNvSpPr txBox="1"/>
          <p:nvPr/>
        </p:nvSpPr>
        <p:spPr>
          <a:xfrm>
            <a:off x="6096001" y="1728354"/>
            <a:ext cx="4182208" cy="2862322"/>
          </a:xfrm>
          <a:prstGeom prst="rect">
            <a:avLst/>
          </a:prstGeom>
          <a:noFill/>
        </p:spPr>
        <p:txBody>
          <a:bodyPr wrap="square" rtlCol="0">
            <a:spAutoFit/>
          </a:bodyPr>
          <a:lstStyle/>
          <a:p>
            <a:r>
              <a:rPr lang="en-US" sz="3000" dirty="0">
                <a:latin typeface="Century Gothic" panose="020B0502020202020204" pitchFamily="34" charset="0"/>
              </a:rPr>
              <a:t>Follow the steps!</a:t>
            </a:r>
          </a:p>
          <a:p>
            <a:pPr marL="342900" indent="-342900">
              <a:buFont typeface="Wingdings" pitchFamily="2" charset="2"/>
              <a:buChar char="ü"/>
            </a:pPr>
            <a:r>
              <a:rPr lang="en-US" sz="3000" dirty="0">
                <a:latin typeface="Century Gothic" panose="020B0502020202020204" pitchFamily="34" charset="0"/>
              </a:rPr>
              <a:t>See the word.</a:t>
            </a:r>
          </a:p>
          <a:p>
            <a:pPr marL="342900" indent="-342900">
              <a:buFont typeface="Wingdings" pitchFamily="2" charset="2"/>
              <a:buChar char="ü"/>
            </a:pPr>
            <a:r>
              <a:rPr lang="en-US" sz="3000" dirty="0">
                <a:latin typeface="Century Gothic" panose="020B0502020202020204" pitchFamily="34" charset="0"/>
              </a:rPr>
              <a:t>Say the word.</a:t>
            </a:r>
          </a:p>
          <a:p>
            <a:pPr marL="342900" indent="-342900">
              <a:buFont typeface="Wingdings" pitchFamily="2" charset="2"/>
              <a:buChar char="ü"/>
            </a:pPr>
            <a:r>
              <a:rPr lang="en-US" sz="3000" dirty="0">
                <a:latin typeface="Century Gothic" panose="020B0502020202020204" pitchFamily="34" charset="0"/>
              </a:rPr>
              <a:t>Spell the word.</a:t>
            </a:r>
          </a:p>
          <a:p>
            <a:pPr marL="342900" indent="-342900">
              <a:buFont typeface="Wingdings" pitchFamily="2" charset="2"/>
              <a:buChar char="ü"/>
            </a:pPr>
            <a:r>
              <a:rPr lang="en-US" sz="3000" dirty="0">
                <a:latin typeface="Century Gothic" panose="020B0502020202020204" pitchFamily="34" charset="0"/>
              </a:rPr>
              <a:t>Write and check the word.</a:t>
            </a:r>
          </a:p>
        </p:txBody>
      </p:sp>
      <p:sp>
        <p:nvSpPr>
          <p:cNvPr id="4" name="Rectangle 3">
            <a:extLst>
              <a:ext uri="{FF2B5EF4-FFF2-40B4-BE49-F238E27FC236}">
                <a16:creationId xmlns:a16="http://schemas.microsoft.com/office/drawing/2014/main" id="{4CD5E03A-CA9D-E640-9686-43CC824CF581}"/>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©Houghton Mifflin Harcourt Publishing Company</a:t>
            </a:r>
          </a:p>
        </p:txBody>
      </p:sp>
    </p:spTree>
    <p:extLst>
      <p:ext uri="{BB962C8B-B14F-4D97-AF65-F5344CB8AC3E}">
        <p14:creationId xmlns:p14="http://schemas.microsoft.com/office/powerpoint/2010/main" val="4257371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9262D-DB05-2E47-954F-1D77E701EEA5}"/>
              </a:ext>
            </a:extLst>
          </p:cNvPr>
          <p:cNvSpPr>
            <a:spLocks noGrp="1"/>
          </p:cNvSpPr>
          <p:nvPr>
            <p:ph type="ctrTitle" idx="4294967295"/>
          </p:nvPr>
        </p:nvSpPr>
        <p:spPr>
          <a:xfrm>
            <a:off x="329184" y="1720850"/>
            <a:ext cx="4284663" cy="2324100"/>
          </a:xfrm>
          <a:prstGeom prst="flowChartAlternateProcess">
            <a:avLst/>
          </a:prstGeom>
          <a:solidFill>
            <a:srgbClr val="5593AE"/>
          </a:solidFill>
          <a:ln>
            <a:noFill/>
          </a:ln>
        </p:spPr>
        <p:txBody>
          <a:bodyPr anchor="ctr">
            <a:normAutofit/>
          </a:bodyPr>
          <a:lstStyle/>
          <a:p>
            <a:pPr algn="ctr"/>
            <a:r>
              <a:rPr lang="en-US" sz="8000" dirty="0">
                <a:solidFill>
                  <a:schemeClr val="bg1"/>
                </a:solidFill>
                <a:latin typeface="Century Gothic" panose="020B0502020202020204" pitchFamily="34" charset="0"/>
              </a:rPr>
              <a:t>first</a:t>
            </a:r>
          </a:p>
        </p:txBody>
      </p:sp>
      <p:sp>
        <p:nvSpPr>
          <p:cNvPr id="3" name="TextBox 2">
            <a:extLst>
              <a:ext uri="{FF2B5EF4-FFF2-40B4-BE49-F238E27FC236}">
                <a16:creationId xmlns:a16="http://schemas.microsoft.com/office/drawing/2014/main" id="{6CA1EBE7-AF4E-F441-93D8-2A9CC9BCBB57}"/>
              </a:ext>
            </a:extLst>
          </p:cNvPr>
          <p:cNvSpPr txBox="1"/>
          <p:nvPr/>
        </p:nvSpPr>
        <p:spPr>
          <a:xfrm>
            <a:off x="6096001" y="1728354"/>
            <a:ext cx="4182208" cy="2862322"/>
          </a:xfrm>
          <a:prstGeom prst="rect">
            <a:avLst/>
          </a:prstGeom>
          <a:noFill/>
        </p:spPr>
        <p:txBody>
          <a:bodyPr wrap="square" rtlCol="0">
            <a:spAutoFit/>
          </a:bodyPr>
          <a:lstStyle/>
          <a:p>
            <a:r>
              <a:rPr lang="en-US" sz="3000" dirty="0">
                <a:latin typeface="Century Gothic" panose="020B0502020202020204" pitchFamily="34" charset="0"/>
              </a:rPr>
              <a:t>Follow the steps!</a:t>
            </a:r>
          </a:p>
          <a:p>
            <a:pPr marL="342900" indent="-342900">
              <a:buFont typeface="Wingdings" pitchFamily="2" charset="2"/>
              <a:buChar char="ü"/>
            </a:pPr>
            <a:r>
              <a:rPr lang="en-US" sz="3000" dirty="0">
                <a:latin typeface="Century Gothic" panose="020B0502020202020204" pitchFamily="34" charset="0"/>
              </a:rPr>
              <a:t>See the word.</a:t>
            </a:r>
          </a:p>
          <a:p>
            <a:pPr marL="342900" indent="-342900">
              <a:buFont typeface="Wingdings" pitchFamily="2" charset="2"/>
              <a:buChar char="ü"/>
            </a:pPr>
            <a:r>
              <a:rPr lang="en-US" sz="3000" dirty="0">
                <a:latin typeface="Century Gothic" panose="020B0502020202020204" pitchFamily="34" charset="0"/>
              </a:rPr>
              <a:t>Say the word.</a:t>
            </a:r>
          </a:p>
          <a:p>
            <a:pPr marL="342900" indent="-342900">
              <a:buFont typeface="Wingdings" pitchFamily="2" charset="2"/>
              <a:buChar char="ü"/>
            </a:pPr>
            <a:r>
              <a:rPr lang="en-US" sz="3000" dirty="0">
                <a:latin typeface="Century Gothic" panose="020B0502020202020204" pitchFamily="34" charset="0"/>
              </a:rPr>
              <a:t>Spell the word.</a:t>
            </a:r>
          </a:p>
          <a:p>
            <a:pPr marL="342900" indent="-342900">
              <a:buFont typeface="Wingdings" pitchFamily="2" charset="2"/>
              <a:buChar char="ü"/>
            </a:pPr>
            <a:r>
              <a:rPr lang="en-US" sz="3000" dirty="0">
                <a:latin typeface="Century Gothic" panose="020B0502020202020204" pitchFamily="34" charset="0"/>
              </a:rPr>
              <a:t>Write and check the word.</a:t>
            </a:r>
          </a:p>
        </p:txBody>
      </p:sp>
      <p:sp>
        <p:nvSpPr>
          <p:cNvPr id="4" name="Rectangle 3">
            <a:extLst>
              <a:ext uri="{FF2B5EF4-FFF2-40B4-BE49-F238E27FC236}">
                <a16:creationId xmlns:a16="http://schemas.microsoft.com/office/drawing/2014/main" id="{F88059B2-788C-3441-945F-36F02FBA7F5F}"/>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©Houghton Mifflin Harcourt Publishing Company</a:t>
            </a:r>
          </a:p>
        </p:txBody>
      </p:sp>
    </p:spTree>
    <p:extLst>
      <p:ext uri="{BB962C8B-B14F-4D97-AF65-F5344CB8AC3E}">
        <p14:creationId xmlns:p14="http://schemas.microsoft.com/office/powerpoint/2010/main" val="3111805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9262D-DB05-2E47-954F-1D77E701EEA5}"/>
              </a:ext>
            </a:extLst>
          </p:cNvPr>
          <p:cNvSpPr>
            <a:spLocks noGrp="1"/>
          </p:cNvSpPr>
          <p:nvPr>
            <p:ph type="ctrTitle" idx="4294967295"/>
          </p:nvPr>
        </p:nvSpPr>
        <p:spPr>
          <a:xfrm>
            <a:off x="329184" y="1720850"/>
            <a:ext cx="4284663" cy="2324100"/>
          </a:xfrm>
          <a:prstGeom prst="flowChartAlternateProcess">
            <a:avLst/>
          </a:prstGeom>
          <a:solidFill>
            <a:srgbClr val="5593AE"/>
          </a:solidFill>
          <a:ln>
            <a:noFill/>
          </a:ln>
        </p:spPr>
        <p:txBody>
          <a:bodyPr anchor="ctr">
            <a:normAutofit/>
          </a:bodyPr>
          <a:lstStyle/>
          <a:p>
            <a:pPr algn="ctr"/>
            <a:r>
              <a:rPr lang="en-US" sz="8000" dirty="0">
                <a:solidFill>
                  <a:schemeClr val="bg1"/>
                </a:solidFill>
                <a:latin typeface="Century Gothic" panose="020B0502020202020204" pitchFamily="34" charset="0"/>
              </a:rPr>
              <a:t>good</a:t>
            </a:r>
          </a:p>
        </p:txBody>
      </p:sp>
      <p:sp>
        <p:nvSpPr>
          <p:cNvPr id="3" name="TextBox 2">
            <a:extLst>
              <a:ext uri="{FF2B5EF4-FFF2-40B4-BE49-F238E27FC236}">
                <a16:creationId xmlns:a16="http://schemas.microsoft.com/office/drawing/2014/main" id="{6CA1EBE7-AF4E-F441-93D8-2A9CC9BCBB57}"/>
              </a:ext>
            </a:extLst>
          </p:cNvPr>
          <p:cNvSpPr txBox="1"/>
          <p:nvPr/>
        </p:nvSpPr>
        <p:spPr>
          <a:xfrm>
            <a:off x="6094305" y="1721427"/>
            <a:ext cx="3958166" cy="2862322"/>
          </a:xfrm>
          <a:prstGeom prst="rect">
            <a:avLst/>
          </a:prstGeom>
          <a:noFill/>
        </p:spPr>
        <p:txBody>
          <a:bodyPr wrap="square" rtlCol="0">
            <a:spAutoFit/>
          </a:bodyPr>
          <a:lstStyle/>
          <a:p>
            <a:r>
              <a:rPr lang="en-US" sz="3000" dirty="0">
                <a:latin typeface="Century Gothic" panose="020B0502020202020204" pitchFamily="34" charset="0"/>
              </a:rPr>
              <a:t>Follow the steps!</a:t>
            </a:r>
          </a:p>
          <a:p>
            <a:pPr marL="342900" indent="-342900">
              <a:buFont typeface="Wingdings" pitchFamily="2" charset="2"/>
              <a:buChar char="ü"/>
            </a:pPr>
            <a:r>
              <a:rPr lang="en-US" sz="3000" dirty="0">
                <a:latin typeface="Century Gothic" panose="020B0502020202020204" pitchFamily="34" charset="0"/>
              </a:rPr>
              <a:t>See the word.</a:t>
            </a:r>
          </a:p>
          <a:p>
            <a:pPr marL="342900" indent="-342900">
              <a:buFont typeface="Wingdings" pitchFamily="2" charset="2"/>
              <a:buChar char="ü"/>
            </a:pPr>
            <a:r>
              <a:rPr lang="en-US" sz="3000" dirty="0">
                <a:latin typeface="Century Gothic" panose="020B0502020202020204" pitchFamily="34" charset="0"/>
              </a:rPr>
              <a:t>Say the word.</a:t>
            </a:r>
          </a:p>
          <a:p>
            <a:pPr marL="342900" indent="-342900">
              <a:buFont typeface="Wingdings" pitchFamily="2" charset="2"/>
              <a:buChar char="ü"/>
            </a:pPr>
            <a:r>
              <a:rPr lang="en-US" sz="3000" dirty="0">
                <a:latin typeface="Century Gothic" panose="020B0502020202020204" pitchFamily="34" charset="0"/>
              </a:rPr>
              <a:t>Spell the word.</a:t>
            </a:r>
          </a:p>
          <a:p>
            <a:pPr marL="342900" indent="-342900">
              <a:buFont typeface="Wingdings" pitchFamily="2" charset="2"/>
              <a:buChar char="ü"/>
            </a:pPr>
            <a:r>
              <a:rPr lang="en-US" sz="3000" dirty="0">
                <a:latin typeface="Century Gothic" panose="020B0502020202020204" pitchFamily="34" charset="0"/>
              </a:rPr>
              <a:t>Write and check the word.</a:t>
            </a:r>
          </a:p>
        </p:txBody>
      </p:sp>
      <p:sp>
        <p:nvSpPr>
          <p:cNvPr id="4" name="Rectangle 3">
            <a:extLst>
              <a:ext uri="{FF2B5EF4-FFF2-40B4-BE49-F238E27FC236}">
                <a16:creationId xmlns:a16="http://schemas.microsoft.com/office/drawing/2014/main" id="{89BD52D4-AA83-614A-93DE-71A341D6FCEE}"/>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©Houghton Mifflin Harcourt Publishing Company</a:t>
            </a:r>
          </a:p>
        </p:txBody>
      </p:sp>
    </p:spTree>
    <p:extLst>
      <p:ext uri="{BB962C8B-B14F-4D97-AF65-F5344CB8AC3E}">
        <p14:creationId xmlns:p14="http://schemas.microsoft.com/office/powerpoint/2010/main" val="3625859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9262D-DB05-2E47-954F-1D77E701EEA5}"/>
              </a:ext>
            </a:extLst>
          </p:cNvPr>
          <p:cNvSpPr>
            <a:spLocks noGrp="1"/>
          </p:cNvSpPr>
          <p:nvPr>
            <p:ph type="ctrTitle" idx="4294967295"/>
          </p:nvPr>
        </p:nvSpPr>
        <p:spPr>
          <a:xfrm>
            <a:off x="329183" y="1720850"/>
            <a:ext cx="4284663" cy="2324100"/>
          </a:xfrm>
          <a:prstGeom prst="flowChartAlternateProcess">
            <a:avLst/>
          </a:prstGeom>
          <a:solidFill>
            <a:srgbClr val="5593AE"/>
          </a:solidFill>
          <a:ln>
            <a:noFill/>
          </a:ln>
        </p:spPr>
        <p:txBody>
          <a:bodyPr anchor="ctr">
            <a:normAutofit/>
          </a:bodyPr>
          <a:lstStyle/>
          <a:p>
            <a:pPr algn="ctr"/>
            <a:r>
              <a:rPr lang="en-US" sz="8000" dirty="0">
                <a:solidFill>
                  <a:schemeClr val="bg1"/>
                </a:solidFill>
                <a:latin typeface="Century Gothic" panose="020B0502020202020204" pitchFamily="34" charset="0"/>
              </a:rPr>
              <a:t>had</a:t>
            </a:r>
          </a:p>
        </p:txBody>
      </p:sp>
      <p:sp>
        <p:nvSpPr>
          <p:cNvPr id="3" name="TextBox 2">
            <a:extLst>
              <a:ext uri="{FF2B5EF4-FFF2-40B4-BE49-F238E27FC236}">
                <a16:creationId xmlns:a16="http://schemas.microsoft.com/office/drawing/2014/main" id="{6CA1EBE7-AF4E-F441-93D8-2A9CC9BCBB57}"/>
              </a:ext>
            </a:extLst>
          </p:cNvPr>
          <p:cNvSpPr txBox="1"/>
          <p:nvPr/>
        </p:nvSpPr>
        <p:spPr>
          <a:xfrm>
            <a:off x="6096000" y="1721427"/>
            <a:ext cx="3817489" cy="2862322"/>
          </a:xfrm>
          <a:prstGeom prst="rect">
            <a:avLst/>
          </a:prstGeom>
          <a:noFill/>
        </p:spPr>
        <p:txBody>
          <a:bodyPr wrap="square" rtlCol="0">
            <a:spAutoFit/>
          </a:bodyPr>
          <a:lstStyle/>
          <a:p>
            <a:r>
              <a:rPr lang="en-US" sz="3000" dirty="0">
                <a:latin typeface="Century Gothic" panose="020B0502020202020204" pitchFamily="34" charset="0"/>
              </a:rPr>
              <a:t>Follow the steps!</a:t>
            </a:r>
          </a:p>
          <a:p>
            <a:pPr marL="342900" indent="-342900">
              <a:buFont typeface="Wingdings" pitchFamily="2" charset="2"/>
              <a:buChar char="ü"/>
            </a:pPr>
            <a:r>
              <a:rPr lang="en-US" sz="3000" dirty="0">
                <a:latin typeface="Century Gothic" panose="020B0502020202020204" pitchFamily="34" charset="0"/>
              </a:rPr>
              <a:t>See the word.</a:t>
            </a:r>
          </a:p>
          <a:p>
            <a:pPr marL="342900" indent="-342900">
              <a:buFont typeface="Wingdings" pitchFamily="2" charset="2"/>
              <a:buChar char="ü"/>
            </a:pPr>
            <a:r>
              <a:rPr lang="en-US" sz="3000" dirty="0">
                <a:latin typeface="Century Gothic" panose="020B0502020202020204" pitchFamily="34" charset="0"/>
              </a:rPr>
              <a:t>Say the word.</a:t>
            </a:r>
          </a:p>
          <a:p>
            <a:pPr marL="342900" indent="-342900">
              <a:buFont typeface="Wingdings" pitchFamily="2" charset="2"/>
              <a:buChar char="ü"/>
            </a:pPr>
            <a:r>
              <a:rPr lang="en-US" sz="3000" dirty="0">
                <a:latin typeface="Century Gothic" panose="020B0502020202020204" pitchFamily="34" charset="0"/>
              </a:rPr>
              <a:t>Spell the word.</a:t>
            </a:r>
          </a:p>
          <a:p>
            <a:pPr marL="342900" indent="-342900">
              <a:buFont typeface="Wingdings" pitchFamily="2" charset="2"/>
              <a:buChar char="ü"/>
            </a:pPr>
            <a:r>
              <a:rPr lang="en-US" sz="3000" dirty="0">
                <a:latin typeface="Century Gothic" panose="020B0502020202020204" pitchFamily="34" charset="0"/>
              </a:rPr>
              <a:t>Write and check the word.</a:t>
            </a:r>
          </a:p>
        </p:txBody>
      </p:sp>
      <p:sp>
        <p:nvSpPr>
          <p:cNvPr id="4" name="Rectangle 3">
            <a:extLst>
              <a:ext uri="{FF2B5EF4-FFF2-40B4-BE49-F238E27FC236}">
                <a16:creationId xmlns:a16="http://schemas.microsoft.com/office/drawing/2014/main" id="{94234583-2C8B-3E44-86E9-28FABC0BFEBF}"/>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©Houghton Mifflin Harcourt Publishing Company</a:t>
            </a:r>
          </a:p>
        </p:txBody>
      </p:sp>
    </p:spTree>
    <p:extLst>
      <p:ext uri="{BB962C8B-B14F-4D97-AF65-F5344CB8AC3E}">
        <p14:creationId xmlns:p14="http://schemas.microsoft.com/office/powerpoint/2010/main" val="1979887608"/>
      </p:ext>
    </p:extLst>
  </p:cSld>
  <p:clrMapOvr>
    <a:masterClrMapping/>
  </p:clrMapOvr>
</p:sld>
</file>

<file path=ppt/theme/theme1.xml><?xml version="1.0" encoding="utf-8"?>
<a:theme xmlns:a="http://schemas.openxmlformats.org/drawingml/2006/main" name="FS - 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S_Warm-U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FS_Warm-U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oundational Skills 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6086</TotalTime>
  <Words>6333</Words>
  <Application>Microsoft Macintosh PowerPoint</Application>
  <PresentationFormat>Widescreen</PresentationFormat>
  <Paragraphs>682</Paragraphs>
  <Slides>41</Slides>
  <Notes>41</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41</vt:i4>
      </vt:variant>
    </vt:vector>
  </HeadingPairs>
  <TitlesOfParts>
    <vt:vector size="52" baseType="lpstr">
      <vt:lpstr>Arial</vt:lpstr>
      <vt:lpstr>Calibri</vt:lpstr>
      <vt:lpstr>Century</vt:lpstr>
      <vt:lpstr>Century Gothic</vt:lpstr>
      <vt:lpstr>Wingdings</vt:lpstr>
      <vt:lpstr>FS - Title</vt:lpstr>
      <vt:lpstr>FS_Warm-Up</vt:lpstr>
      <vt:lpstr>1_FS_Warm-Up</vt:lpstr>
      <vt:lpstr>Foundational Skills Master</vt:lpstr>
      <vt:lpstr>Custom Design</vt:lpstr>
      <vt:lpstr>2_Custom Design</vt:lpstr>
      <vt:lpstr>PowerPoint Presentation</vt:lpstr>
      <vt:lpstr>Warm-Up Routines</vt:lpstr>
      <vt:lpstr>Warm-Up Routines</vt:lpstr>
      <vt:lpstr>Warm-Up Routines</vt:lpstr>
      <vt:lpstr>Meet Dan and Tab! Dan and Tab like to tap. How do you think Dan will tap?</vt:lpstr>
      <vt:lpstr>a</vt:lpstr>
      <vt:lpstr>first</vt:lpstr>
      <vt:lpstr>good</vt:lpstr>
      <vt:lpstr>had</vt:lpstr>
      <vt:lpstr>he</vt:lpstr>
      <vt:lpstr>I</vt:lpstr>
      <vt:lpstr>my</vt:lpstr>
      <vt:lpstr>was</vt:lpstr>
      <vt:lpstr>my</vt:lpstr>
      <vt:lpstr>Let’s play with the sounds in words!</vt:lpstr>
      <vt:lpstr>PowerPoint Presentation</vt:lpstr>
      <vt:lpstr>Phonological Awareness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Now we are ready to read Dan Can Tap, Tap, Tap.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Started</dc:title>
  <dc:creator>Keown, Lisa J</dc:creator>
  <cp:lastModifiedBy>DaCunha, Carly</cp:lastModifiedBy>
  <cp:revision>214</cp:revision>
  <dcterms:created xsi:type="dcterms:W3CDTF">2020-06-30T21:03:49Z</dcterms:created>
  <dcterms:modified xsi:type="dcterms:W3CDTF">2021-07-20T20:34:59Z</dcterms:modified>
</cp:coreProperties>
</file>